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08" r:id="rId2"/>
    <p:sldMasterId id="2147483719" r:id="rId3"/>
    <p:sldMasterId id="2147483731" r:id="rId4"/>
  </p:sldMasterIdLst>
  <p:notesMasterIdLst>
    <p:notesMasterId r:id="rId54"/>
  </p:notesMasterIdLst>
  <p:handoutMasterIdLst>
    <p:handoutMasterId r:id="rId55"/>
  </p:handoutMasterIdLst>
  <p:sldIdLst>
    <p:sldId id="401" r:id="rId5"/>
    <p:sldId id="402" r:id="rId6"/>
    <p:sldId id="353"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3" r:id="rId53"/>
  </p:sldIdLst>
  <p:sldSz cx="9144000" cy="6858000" type="screen4x3"/>
  <p:notesSz cx="6858000" cy="9144000"/>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2449"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1" autoAdjust="0"/>
    <p:restoredTop sz="76176" autoAdjust="0"/>
  </p:normalViewPr>
  <p:slideViewPr>
    <p:cSldViewPr snapToGrid="0" snapToObjects="1">
      <p:cViewPr varScale="1">
        <p:scale>
          <a:sx n="61" d="100"/>
          <a:sy n="61" d="100"/>
        </p:scale>
        <p:origin x="2058" y="78"/>
      </p:cViewPr>
      <p:guideLst>
        <p:guide orient="horz" pos="4156"/>
        <p:guide pos="2449"/>
        <p:guide orient="horz" pos="39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9" d="100"/>
          <a:sy n="69" d="100"/>
        </p:scale>
        <p:origin x="326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4D994D-9358-4AF5-8166-377E36F359B3}"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8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5519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953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0993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a:t>
            </a:r>
            <a:r>
              <a:rPr lang="en-US" sz="1200" b="0" i="0" u="none" strike="noStrike" kern="1200" cap="none" dirty="0" smtClean="0">
                <a:solidFill>
                  <a:prstClr val="black"/>
                </a:solidFill>
                <a:latin typeface="Arial"/>
                <a:ea typeface="Arial"/>
                <a:cs typeface="Arial"/>
                <a:sym typeface="Arial"/>
              </a:rPr>
              <a:t>11.2</a:t>
            </a:r>
            <a:r>
              <a:rPr lang="en-US" sz="1200" b="0" i="0" u="none" strike="noStrike" kern="1200" cap="none" dirty="0">
                <a:solidFill>
                  <a:prstClr val="black"/>
                </a:solidFill>
                <a:latin typeface="Arial"/>
                <a:ea typeface="Arial"/>
                <a:cs typeface="Arial"/>
                <a:sym typeface="Arial"/>
              </a:rPr>
              <a:t>, Page 605</a:t>
            </a:r>
          </a:p>
          <a:p>
            <a:pPr lvl="0" defTabSz="914400"/>
            <a:r>
              <a:rPr lang="en-US" sz="1200" b="0" i="0" u="none" strike="noStrike" kern="1200" cap="none" dirty="0">
                <a:solidFill>
                  <a:prstClr val="black"/>
                </a:solidFill>
                <a:latin typeface="Arial"/>
                <a:ea typeface="Arial"/>
                <a:cs typeface="Arial"/>
                <a:sym typeface="Arial"/>
              </a:rPr>
              <a:t>Computers and electronics is the leading online purchase category in terms of revenue generated, accounting for over 22% of all online retail revenues.</a:t>
            </a:r>
          </a:p>
          <a:p>
            <a:pPr lvl="0" defTabSz="914400"/>
            <a:r>
              <a:rPr lang="en-US" sz="1200" b="0" i="0" u="none" strike="noStrike" kern="1200" cap="none" baseline="0" dirty="0">
                <a:solidFill>
                  <a:schemeClr val="dk1"/>
                </a:solidFill>
                <a:latin typeface="Arial"/>
                <a:ea typeface="Arial"/>
                <a:cs typeface="Arial"/>
                <a:sym typeface="Arial"/>
              </a:rPr>
              <a:t>SOURCES: 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2018a, 2018b; authors’ estimates.</a:t>
            </a:r>
          </a:p>
          <a:p>
            <a:pPr lvl="0" defTabSz="914400"/>
            <a:endParaRPr lang="en-US" sz="1200" b="0" i="0" u="none" strike="noStrike" kern="1200" cap="none" baseline="0" dirty="0">
              <a:solidFill>
                <a:schemeClr val="dk1"/>
              </a:solidFill>
              <a:latin typeface="Arial"/>
              <a:ea typeface="Arial"/>
              <a:cs typeface="Arial"/>
              <a:sym typeface="Arial"/>
            </a:endParaRPr>
          </a:p>
          <a:p>
            <a:pPr lvl="0" defTabSz="914400"/>
            <a:r>
              <a:rPr lang="en-US" sz="1200" b="0" i="0" u="none" strike="noStrike" kern="1200" cap="none" dirty="0">
                <a:solidFill>
                  <a:prstClr val="black"/>
                </a:solidFill>
                <a:latin typeface="Arial"/>
                <a:ea typeface="Arial"/>
                <a:cs typeface="Arial"/>
                <a:sym typeface="Arial"/>
              </a:rPr>
              <a:t>A bar graph shows online retail revenues by category for the year </a:t>
            </a:r>
            <a:r>
              <a:rPr lang="en-US" dirty="0">
                <a:sym typeface="Arial"/>
              </a:rPr>
              <a:t>20 17. </a:t>
            </a:r>
            <a:r>
              <a:rPr lang="en-US" sz="1200" b="0" i="0" u="none" strike="noStrike" kern="1200" cap="none" dirty="0">
                <a:solidFill>
                  <a:prstClr val="black"/>
                </a:solidFill>
                <a:latin typeface="Arial"/>
                <a:ea typeface="Arial"/>
                <a:cs typeface="Arial"/>
                <a:sym typeface="Arial"/>
              </a:rPr>
              <a:t>The graph shows percentage of revenue on the y axis and sales in billions on the x axis. The data is as follows. Computers and electronics, 100 billion dollars and 22.1</a:t>
            </a:r>
            <a:r>
              <a:rPr lang="en-US" dirty="0">
                <a:sym typeface="Arial"/>
              </a:rPr>
              <a:t>% of sales.  </a:t>
            </a:r>
            <a:r>
              <a:rPr lang="en-US" sz="1200" b="0" i="0" u="none" strike="noStrike" kern="1200" cap="none" dirty="0">
                <a:solidFill>
                  <a:prstClr val="black"/>
                </a:solidFill>
                <a:latin typeface="Arial"/>
                <a:ea typeface="Arial"/>
                <a:cs typeface="Arial"/>
                <a:sym typeface="Arial"/>
              </a:rPr>
              <a:t>Apparel and Accessories, 90.15 billion dollars in sales and 19.9%. Auto and auto parts, 43.18 billion dollars and 9.5%. Furniture and home furnishings, 42.27 billion dollars and 9.3%. Books, music, and video, 33.65 billion dollars and 7.4%. Health and personal care, 30.55 billion dollars and 6.7%. Toys and hobby, 22.93 billion dollars and 5.3%. Office equipment and supplies, 12.52 billion dollars and 2.9%. Hardware and home improvement, 13.14 billion dollars and 2.9%. Food and beverage, 12.61 billion dollars and 2.8%. Specialty, 10.88 billion dollars and 2.4%. Sporting goods, 5.89 billion dollars and 1.3%. Jewelry, 3.17 billion dollars and 0.7%. Other, 31.23 billion dollars and 6.9%.</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029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a:t>
            </a:r>
            <a:r>
              <a:rPr lang="en-US" sz="1200" b="0" i="0" u="none" strike="noStrike" kern="1200" cap="none" dirty="0" smtClean="0">
                <a:solidFill>
                  <a:prstClr val="black"/>
                </a:solidFill>
                <a:latin typeface="Arial"/>
                <a:ea typeface="Arial"/>
                <a:cs typeface="Arial"/>
                <a:sym typeface="Arial"/>
              </a:rPr>
              <a:t>11.3</a:t>
            </a:r>
            <a:r>
              <a:rPr lang="en-US" sz="1200" b="0" i="0" u="none" strike="noStrike" kern="1200" cap="none" dirty="0">
                <a:solidFill>
                  <a:prstClr val="black"/>
                </a:solidFill>
                <a:latin typeface="Arial"/>
                <a:ea typeface="Arial"/>
                <a:cs typeface="Arial"/>
                <a:sym typeface="Arial"/>
              </a:rPr>
              <a:t>, Page 606.</a:t>
            </a:r>
          </a:p>
          <a:p>
            <a:r>
              <a:rPr lang="en-US" sz="1200" b="0" i="0" u="none" strike="noStrike" kern="1200" cap="none" baseline="0" dirty="0">
                <a:solidFill>
                  <a:schemeClr val="dk1"/>
                </a:solidFill>
                <a:latin typeface="Arial"/>
                <a:ea typeface="Arial"/>
                <a:cs typeface="Arial"/>
                <a:sym typeface="Arial"/>
              </a:rPr>
              <a:t>Online retail revenues will be an estimated $526 billion in 2018, and are expected to increase to $892 billion by 2022, almost doubling since 2017. </a:t>
            </a:r>
          </a:p>
          <a:p>
            <a:r>
              <a:rPr lang="en-US" sz="1200" b="0" i="0" u="none" strike="noStrike" kern="1200" cap="none" baseline="0" dirty="0">
                <a:solidFill>
                  <a:schemeClr val="dk1"/>
                </a:solidFill>
                <a:latin typeface="Arial"/>
                <a:ea typeface="Arial"/>
                <a:cs typeface="Arial"/>
                <a:sym typeface="Arial"/>
              </a:rPr>
              <a:t>SOURCES: 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2018c;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 2018, used with permission.</a:t>
            </a:r>
          </a:p>
          <a:p>
            <a:endParaRPr lang="en-US" sz="1200" b="0" i="0" u="none" strike="noStrike" kern="1200" cap="none" baseline="0" dirty="0">
              <a:solidFill>
                <a:prstClr val="black"/>
              </a:solidFill>
              <a:latin typeface="Arial"/>
              <a:ea typeface="Arial"/>
              <a:cs typeface="Arial"/>
              <a:sym typeface="Arial"/>
            </a:endParaRPr>
          </a:p>
          <a:p>
            <a:r>
              <a:rPr lang="en-US" sz="1200" b="0" i="0" u="none" strike="noStrike" kern="1200" cap="none" baseline="0" dirty="0">
                <a:solidFill>
                  <a:prstClr val="black"/>
                </a:solidFill>
                <a:latin typeface="Arial"/>
                <a:ea typeface="Arial"/>
                <a:cs typeface="Arial"/>
                <a:sym typeface="Arial"/>
              </a:rPr>
              <a:t>Full description: A graph shows growth of online retail revenues in the United States between the years 20 13 and 20 22. The x-axis shows years and the y-axis shows revenue in billions, ranging from 0 to 900 in increments of 100. The years and the corresponding revenues are shown as follows. 20 13, 261 billion dollars. 20 14, 298 billion dollars. 20 15, 343 billion dollars. 20 16, 391 billion dollars. 20 17, 455 billion dollars. 20 18, 526 billion dollars. 20 19, 604 billion dollars. 20 20, 691 billion dollars. 20 21, 787 billion dollars. 20 22, 892 billion dollars.</a:t>
            </a:r>
            <a:endParaRPr lang="en-US" sz="1200" b="0" i="0" u="none" strike="noStrike" kern="1200" cap="none" baseline="0" dirty="0">
              <a:solidFill>
                <a:schemeClr val="dk1"/>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494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2037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2866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513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8327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4661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4D994D-9358-4AF5-8166-377E36F359B3}"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6990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5870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99404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90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64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a:t>
            </a:r>
            <a:r>
              <a:rPr lang="en-US" sz="1200" b="0" i="0" u="none" strike="noStrike" kern="1200" cap="none" dirty="0" smtClean="0">
                <a:solidFill>
                  <a:prstClr val="black"/>
                </a:solidFill>
                <a:latin typeface="Arial"/>
                <a:ea typeface="Arial"/>
                <a:cs typeface="Arial"/>
                <a:sym typeface="Arial"/>
              </a:rPr>
              <a:t>11.4</a:t>
            </a:r>
            <a:r>
              <a:rPr lang="en-US" sz="1200" b="0" i="0" u="none" strike="noStrike" kern="1200" cap="none" dirty="0">
                <a:solidFill>
                  <a:prstClr val="black"/>
                </a:solidFill>
                <a:latin typeface="Arial"/>
                <a:ea typeface="Arial"/>
                <a:cs typeface="Arial"/>
                <a:sym typeface="Arial"/>
              </a:rPr>
              <a:t>, Page 613</a:t>
            </a:r>
          </a:p>
          <a:p>
            <a:pPr lvl="0" defTabSz="914400"/>
            <a:r>
              <a:rPr lang="en-US" sz="1200" b="0" i="0" u="none" strike="noStrike" kern="1200" cap="none" dirty="0">
                <a:solidFill>
                  <a:prstClr val="black"/>
                </a:solidFill>
                <a:latin typeface="Arial"/>
                <a:ea typeface="Arial"/>
                <a:cs typeface="Arial"/>
                <a:sym typeface="Arial"/>
              </a:rPr>
              <a:t>Virtual merchants account for 45% of online retail sales, although this percentage is heavily skewed by the dominance of Amazon, which by itself accounts for over 30%. </a:t>
            </a:r>
          </a:p>
          <a:p>
            <a:pPr lvl="0" defTabSz="914400"/>
            <a:r>
              <a:rPr lang="en-US" sz="1200" b="0" i="0" u="none" strike="noStrike" kern="1200" cap="none" baseline="0" dirty="0">
                <a:solidFill>
                  <a:schemeClr val="dk1"/>
                </a:solidFill>
                <a:latin typeface="Arial"/>
                <a:ea typeface="Arial"/>
                <a:cs typeface="Arial"/>
                <a:sym typeface="Arial"/>
              </a:rPr>
              <a:t>SOURCES: Based on data from Davis, 2018a, 2018b;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2016; authors’ estimates.</a:t>
            </a:r>
          </a:p>
          <a:p>
            <a:pPr lvl="0" defTabSz="914400"/>
            <a:endParaRPr lang="en-US" sz="1200" b="0" i="0" u="none" strike="noStrike" kern="1200" cap="none" baseline="0" dirty="0">
              <a:solidFill>
                <a:schemeClr val="dk1"/>
              </a:solidFill>
              <a:latin typeface="Arial"/>
              <a:ea typeface="Arial"/>
              <a:cs typeface="Arial"/>
              <a:sym typeface="Arial"/>
            </a:endParaRPr>
          </a:p>
          <a:p>
            <a:pPr lvl="0" defTabSz="914400"/>
            <a:r>
              <a:rPr lang="en-US" sz="1200" b="0" i="0" u="none" strike="noStrike" kern="1200" cap="none" baseline="0" dirty="0">
                <a:solidFill>
                  <a:schemeClr val="dk1"/>
                </a:solidFill>
                <a:latin typeface="Arial"/>
                <a:ea typeface="Arial"/>
                <a:cs typeface="Arial"/>
                <a:sym typeface="Arial"/>
              </a:rPr>
              <a:t>Full description: A pie chart shows a share of online retail sales by type of company. The information is as follows. Catalog merchants, 8 percent. Manufacturer-direct, 16 percent. Omni-channel merchants, 31 percent. Virtual merchants, 45 percent.</a:t>
            </a:r>
            <a:endParaRPr lang="en-US" sz="1200" b="0" i="0" u="none" strike="noStrike" kern="1200" cap="none" dirty="0">
              <a:solidFill>
                <a:prstClr val="black"/>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5266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1622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9998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133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5072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078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5434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4451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8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9192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1151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2228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1833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53647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a:solidFill>
                  <a:prstClr val="black"/>
                </a:solidFill>
                <a:latin typeface="Arial"/>
                <a:ea typeface="Arial"/>
                <a:cs typeface="Arial"/>
                <a:sym typeface="Arial"/>
              </a:rPr>
              <a:t>Figure </a:t>
            </a:r>
            <a:r>
              <a:rPr lang="en-US" sz="1200" b="0" i="0" u="none" strike="noStrike" kern="1200" cap="none" smtClean="0">
                <a:solidFill>
                  <a:prstClr val="black"/>
                </a:solidFill>
                <a:latin typeface="Arial"/>
                <a:ea typeface="Arial"/>
                <a:cs typeface="Arial"/>
                <a:sym typeface="Arial"/>
              </a:rPr>
              <a:t>11.5</a:t>
            </a:r>
            <a:r>
              <a:rPr lang="en-US" sz="1200" b="0" i="0" u="none" strike="noStrike" kern="1200" cap="none" dirty="0">
                <a:solidFill>
                  <a:prstClr val="black"/>
                </a:solidFill>
                <a:latin typeface="Arial"/>
                <a:ea typeface="Arial"/>
                <a:cs typeface="Arial"/>
                <a:sym typeface="Arial"/>
              </a:rPr>
              <a:t>, Page 637</a:t>
            </a:r>
          </a:p>
          <a:p>
            <a:r>
              <a:rPr lang="en-US" sz="1200" b="0" i="0" u="none" strike="noStrike" kern="1200" cap="none" baseline="0" dirty="0">
                <a:solidFill>
                  <a:schemeClr val="dk1"/>
                </a:solidFill>
                <a:latin typeface="Arial"/>
                <a:ea typeface="Arial"/>
                <a:cs typeface="Arial"/>
                <a:sym typeface="Arial"/>
              </a:rPr>
              <a:t>U.S. online leisure/unmanaged business travel service revenues are expected to reach over $228 billion by 2022.</a:t>
            </a:r>
          </a:p>
          <a:p>
            <a:r>
              <a:rPr lang="en-US" sz="1200" b="0" i="0" u="none" strike="noStrike" kern="1200" cap="none" baseline="0" dirty="0">
                <a:solidFill>
                  <a:schemeClr val="dk1"/>
                </a:solidFill>
                <a:latin typeface="Arial"/>
                <a:ea typeface="Arial"/>
                <a:cs typeface="Arial"/>
                <a:sym typeface="Arial"/>
              </a:rPr>
              <a:t>SOURCE: Based on data from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2018l; </a:t>
            </a:r>
            <a:r>
              <a:rPr lang="en-US" sz="1200" b="0" i="0" u="none" strike="noStrike" kern="1200" cap="none" baseline="0" dirty="0" err="1">
                <a:solidFill>
                  <a:schemeClr val="dk1"/>
                </a:solidFill>
                <a:latin typeface="Arial"/>
                <a:ea typeface="Arial"/>
                <a:cs typeface="Arial"/>
                <a:sym typeface="Arial"/>
              </a:rPr>
              <a:t>eMarketer</a:t>
            </a:r>
            <a:r>
              <a:rPr lang="en-US" sz="1200" b="0" i="0" u="none" strike="noStrike" kern="1200" cap="none" baseline="0" dirty="0">
                <a:solidFill>
                  <a:schemeClr val="dk1"/>
                </a:solidFill>
                <a:latin typeface="Arial"/>
                <a:ea typeface="Arial"/>
                <a:cs typeface="Arial"/>
                <a:sym typeface="Arial"/>
              </a:rPr>
              <a:t>, Inc., © 2018, used with permission.</a:t>
            </a:r>
          </a:p>
          <a:p>
            <a:endParaRPr lang="en-US" sz="1200" b="0" i="0" u="none" strike="noStrike" kern="1200" cap="none" baseline="0" dirty="0">
              <a:solidFill>
                <a:schemeClr val="dk1"/>
              </a:solidFill>
              <a:latin typeface="Arial"/>
              <a:ea typeface="Arial"/>
              <a:cs typeface="Arial"/>
              <a:sym typeface="Arial"/>
            </a:endParaRPr>
          </a:p>
          <a:p>
            <a:r>
              <a:rPr lang="en-US" sz="1200" b="0" i="0" u="none" strike="noStrike" kern="1200" cap="none" baseline="0" dirty="0">
                <a:solidFill>
                  <a:schemeClr val="dk1"/>
                </a:solidFill>
                <a:latin typeface="Arial"/>
                <a:ea typeface="Arial"/>
                <a:cs typeface="Arial"/>
                <a:sym typeface="Arial"/>
              </a:rPr>
              <a:t>Full description: A bar graph shows an increasing trend in revenues generated by online travel services. The x-axis shows years and the y-axis shows total online travel booking revenue in billions, ranging from 0 to 250 billion dollars in increments of 50 billion dollars. The years and the corresponding revenues are shown as follows. 20 16, 181 billion dollars. 20 17, 191 billion dollars. 20 18, 200 billion dollars. 20 19, 208 billion dollars. 20 20, 215 billion dollars. 20 21, 222 billion dollars. 20 22, 228 billion dollars.</a:t>
            </a:r>
            <a:endParaRPr lang="en-US" sz="1200" b="0" i="0" u="none" strike="noStrike" kern="1200" cap="none" dirty="0">
              <a:solidFill>
                <a:prstClr val="black"/>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9697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144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prstClr val="black"/>
                </a:solidFill>
                <a:latin typeface="Arial"/>
                <a:ea typeface="Arial"/>
                <a:cs typeface="Arial"/>
                <a:sym typeface="Arial"/>
              </a:rPr>
              <a:t>Slide 2 is list of textbook LO numbers and statements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6383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4476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77900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1810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5393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27147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1152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140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48936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1180597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4D994D-9358-4AF5-8166-377E36F359B3}"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U"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19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154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6227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4585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7895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Arial"/>
                <a:ea typeface="Arial"/>
                <a:cs typeface="Arial"/>
                <a:sym typeface="Arial"/>
              </a:rPr>
              <a:t>Figure </a:t>
            </a:r>
            <a:r>
              <a:rPr lang="en-US" sz="1200" b="0" i="0" u="none" strike="noStrike" kern="1200" cap="none" dirty="0" smtClean="0">
                <a:solidFill>
                  <a:prstClr val="black"/>
                </a:solidFill>
                <a:latin typeface="Arial"/>
                <a:ea typeface="Arial"/>
                <a:cs typeface="Arial"/>
                <a:sym typeface="Arial"/>
              </a:rPr>
              <a:t>11.1</a:t>
            </a:r>
            <a:r>
              <a:rPr lang="en-US" sz="1200" b="0" i="0" u="none" strike="noStrike" kern="1200" cap="none" dirty="0">
                <a:solidFill>
                  <a:prstClr val="black"/>
                </a:solidFill>
                <a:latin typeface="Arial"/>
                <a:ea typeface="Arial"/>
                <a:cs typeface="Arial"/>
                <a:sym typeface="Arial"/>
              </a:rPr>
              <a:t>, Page 602</a:t>
            </a:r>
          </a:p>
          <a:p>
            <a:pPr lvl="0" defTabSz="914400"/>
            <a:r>
              <a:rPr lang="en-US" sz="1200" b="0" i="0" u="none" strike="noStrike" kern="1200" cap="none" dirty="0">
                <a:solidFill>
                  <a:prstClr val="black"/>
                </a:solidFill>
                <a:latin typeface="Arial"/>
                <a:ea typeface="Arial"/>
                <a:cs typeface="Arial"/>
                <a:sym typeface="Arial"/>
              </a:rPr>
              <a:t>The retail industry can be grouped into seven major segments.</a:t>
            </a:r>
          </a:p>
          <a:p>
            <a:pPr lvl="0" defTabSz="914400"/>
            <a:r>
              <a:rPr lang="en-US" sz="1200" b="0" i="0" u="none" strike="noStrike" kern="1200" cap="none" baseline="0" dirty="0">
                <a:solidFill>
                  <a:schemeClr val="dk1"/>
                </a:solidFill>
                <a:latin typeface="Arial"/>
                <a:ea typeface="Arial"/>
                <a:cs typeface="Arial"/>
                <a:sym typeface="Arial"/>
              </a:rPr>
              <a:t>SOURCE: Based on data from U.S. Census Bureau, 2012.</a:t>
            </a:r>
          </a:p>
          <a:p>
            <a:pPr lvl="0" defTabSz="914400"/>
            <a:endParaRPr lang="en-US" sz="1200" b="0" i="0" u="none" strike="noStrike" kern="1200" cap="none" baseline="0" dirty="0">
              <a:solidFill>
                <a:schemeClr val="dk1"/>
              </a:solidFill>
              <a:latin typeface="Arial"/>
              <a:ea typeface="Arial"/>
              <a:cs typeface="Arial"/>
              <a:sym typeface="Arial"/>
            </a:endParaRPr>
          </a:p>
          <a:p>
            <a:pPr lvl="0" defTabSz="914400"/>
            <a:r>
              <a:rPr lang="en-US" sz="1200" b="0" i="0" u="none" strike="noStrike" kern="1200" cap="none" baseline="0" dirty="0">
                <a:solidFill>
                  <a:schemeClr val="dk1"/>
                </a:solidFill>
                <a:latin typeface="Arial"/>
                <a:ea typeface="Arial"/>
                <a:cs typeface="Arial"/>
                <a:sym typeface="Arial"/>
              </a:rPr>
              <a:t>Full description: An image shows composition of the U S retail industry. There are seven major segments of the </a:t>
            </a:r>
            <a:r>
              <a:rPr lang="en-US" dirty="0">
                <a:sym typeface="Arial"/>
              </a:rPr>
              <a:t>U.S. </a:t>
            </a:r>
            <a:r>
              <a:rPr lang="en-US" sz="1200" b="0" i="0" u="none" strike="noStrike" kern="1200" cap="none" baseline="0" dirty="0">
                <a:solidFill>
                  <a:schemeClr val="dk1"/>
                </a:solidFill>
                <a:latin typeface="Arial"/>
                <a:ea typeface="Arial"/>
                <a:cs typeface="Arial"/>
                <a:sym typeface="Arial"/>
              </a:rPr>
              <a:t>retail industry, which are Consumer Durables, Specialty Stores, Food and Beverage, M O T O, Gasoline and Fuel, Online Retail, and General Merchandise.</a:t>
            </a:r>
            <a:endParaRPr lang="en-US" sz="1200" b="0" i="0" u="none" strike="noStrike" kern="1200" cap="none" dirty="0">
              <a:solidFill>
                <a:prstClr val="black"/>
              </a:solidFill>
              <a:latin typeface="Arial"/>
              <a:ea typeface="Arial"/>
              <a:cs typeface="Arial"/>
              <a:sym typeface="Arial"/>
            </a:endParaRP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0602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a:cs typeface="Arial"/>
              <a:sym typeface="Arial"/>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white"/>
              </a:solidFill>
              <a:effectLst/>
              <a:uLnTx/>
              <a:uFillTx/>
              <a:latin typeface="Arial"/>
              <a:cs typeface="Arial"/>
              <a:sym typeface="Arial"/>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1200" cap="none" spc="0" normalizeH="0" baseline="0" noProof="0">
                <a:ln>
                  <a:noFill/>
                </a:ln>
                <a:solidFill>
                  <a:prstClr val="white"/>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793" y="0"/>
            <a:ext cx="9144793" cy="268247"/>
          </a:xfrm>
          <a:prstGeom prst="rect">
            <a:avLst/>
          </a:prstGeom>
        </p:spPr>
      </p:pic>
      <p:pic>
        <p:nvPicPr>
          <p:cNvPr id="3" name="Picture 2"/>
          <p:cNvPicPr>
            <a:picLocks noChangeAspect="1"/>
          </p:cNvPicPr>
          <p:nvPr userDrawn="1"/>
        </p:nvPicPr>
        <p:blipFill>
          <a:blip r:embed="rId3"/>
          <a:stretch>
            <a:fillRect/>
          </a:stretch>
        </p:blipFill>
        <p:spPr>
          <a:xfrm>
            <a:off x="0" y="6095934"/>
            <a:ext cx="951058" cy="762066"/>
          </a:xfrm>
          <a:prstGeom prst="rect">
            <a:avLst/>
          </a:prstGeom>
        </p:spPr>
      </p:pic>
    </p:spTree>
    <p:extLst>
      <p:ext uri="{BB962C8B-B14F-4D97-AF65-F5344CB8AC3E}">
        <p14:creationId xmlns:p14="http://schemas.microsoft.com/office/powerpoint/2010/main" val="418130150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AU"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05E9B68-AD7A-438F-9D1D-3DB3D6ABCFB0}"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0016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07E56F-0407-419F-9E5E-869F663477AC}"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757562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DC7A53-BC4F-40B7-8C9A-C53F13553151}"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175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AU"/>
          </a:p>
        </p:txBody>
      </p:sp>
      <p:sp>
        <p:nvSpPr>
          <p:cNvPr id="4" name="Date Placeholder 3"/>
          <p:cNvSpPr>
            <a:spLocks noGrp="1"/>
          </p:cNvSpPr>
          <p:nvPr>
            <p:ph type="dt" sz="half" idx="10"/>
          </p:nvPr>
        </p:nvSpPr>
        <p:spPr>
          <a:xfrm>
            <a:off x="196912" y="6356351"/>
            <a:ext cx="2489138" cy="365125"/>
          </a:xfrm>
        </p:spPr>
        <p:txBody>
          <a:bodyPr/>
          <a:lstStyle/>
          <a:p>
            <a:fld id="{0B7BFBD5-ADEF-409A-8496-1C199FD86A25}" type="datetime1">
              <a:rPr lang="en-AU" smtClean="0"/>
              <a:t>4/11/2020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130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10"/>
          </p:nvPr>
        </p:nvSpPr>
        <p:spPr/>
        <p:txBody>
          <a:bodyPr/>
          <a:lstStyle/>
          <a:p>
            <a:fld id="{7FA1ACBD-4E48-4D63-B331-940BE5A8216D}" type="datetime1">
              <a:rPr lang="en-AU" smtClean="0"/>
              <a:t>4/11/2020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9056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AU"/>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10E7CA-4BA3-4495-99CB-21D30A274AF2}" type="datetime1">
              <a:rPr lang="en-AU" smtClean="0"/>
              <a:t>4/11/2020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168254345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825625"/>
            <a:ext cx="38862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F37DC6C7-015B-415C-9580-A51F4B0DD460}" type="datetime1">
              <a:rPr lang="en-AU" smtClean="0"/>
              <a:t>4/11/2020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endParaRPr lang="en-AU" dirty="0"/>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9506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E43AF249-7AAA-440E-9A94-2519FA17C0A0}" type="datetime1">
              <a:rPr lang="en-AU" smtClean="0"/>
              <a:t>4/11/2020</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69A33247-0532-4294-AAF9-44D3CCAEBDA1}" type="slidenum">
              <a:rPr lang="en-AU" smtClean="0"/>
              <a:pPr/>
              <a:t>‹#›</a:t>
            </a:fld>
            <a:endParaRPr lang="en-AU"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5980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F859AB67-BE92-4A5F-B3CB-248AC6737EBC}" type="datetime1">
              <a:rPr lang="en-AU" smtClean="0"/>
              <a:t>4/11/2020</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a:t>
            </a:fld>
            <a:endParaRPr lang="en-AU" dirty="0"/>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919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60BC5-6149-45B8-B367-B9B0D66BE27E}" type="datetime1">
              <a:rPr lang="en-AU" smtClean="0"/>
              <a:t>4/11/2020</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69A33247-0532-4294-AAF9-44D3CCAEBDA1}" type="slidenum">
              <a:rPr lang="en-AU" smtClean="0"/>
              <a:pPr/>
              <a:t>‹#›</a:t>
            </a:fld>
            <a:endParaRPr lang="en-AU" dirty="0"/>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8227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328742"/>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a:cs typeface="Arial"/>
              <a:sym typeface="Arial"/>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white"/>
              </a:solidFill>
              <a:effectLst/>
              <a:uLnTx/>
              <a:uFillTx/>
              <a:latin typeface="Arial"/>
              <a:cs typeface="Arial"/>
              <a:sym typeface="Arial"/>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1200" cap="none" spc="0" normalizeH="0" baseline="0" noProof="0">
                <a:ln>
                  <a:noFill/>
                </a:ln>
                <a:solidFill>
                  <a:prstClr val="white"/>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55588" marR="0" lvl="0" indent="-255588" algn="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sym typeface="Arial"/>
              </a:rPr>
              <a:t>Copyright © </a:t>
            </a:r>
            <a:r>
              <a:rPr kumimoji="0" lang="en-US" altLang="en-US" sz="1200" b="0" i="0" u="none" strike="noStrike" kern="1200" cap="none" spc="0" normalizeH="0" baseline="0" noProof="0" dirty="0" smtClean="0">
                <a:ln>
                  <a:noFill/>
                </a:ln>
                <a:solidFill>
                  <a:prstClr val="black"/>
                </a:solidFill>
                <a:effectLst/>
                <a:uLnTx/>
                <a:uFillTx/>
                <a:latin typeface="Verdana"/>
                <a:ea typeface="Verdana" panose="020B0604030504040204" pitchFamily="34" charset="0"/>
                <a:cs typeface="Verdana" panose="020B0604030504040204" pitchFamily="34" charset="0"/>
                <a:sym typeface="Arial"/>
              </a:rPr>
              <a:t>2020 Pearson Education Ltd. </a:t>
            </a:r>
            <a:r>
              <a:rPr kumimoji="0" lang="en-US" altLang="en-US" sz="1200" b="0" i="0" u="none"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sym typeface="Arial"/>
              </a:rPr>
              <a:t>All Rights Reserved</a:t>
            </a:r>
          </a:p>
        </p:txBody>
      </p:sp>
      <p:pic>
        <p:nvPicPr>
          <p:cNvPr id="2" name="Picture 1"/>
          <p:cNvPicPr>
            <a:picLocks noChangeAspect="1"/>
          </p:cNvPicPr>
          <p:nvPr userDrawn="1"/>
        </p:nvPicPr>
        <p:blipFill>
          <a:blip r:embed="rId2"/>
          <a:stretch>
            <a:fillRect/>
          </a:stretch>
        </p:blipFill>
        <p:spPr>
          <a:xfrm>
            <a:off x="0" y="6026629"/>
            <a:ext cx="951058" cy="762066"/>
          </a:xfrm>
          <a:prstGeom prst="rect">
            <a:avLst/>
          </a:prstGeom>
        </p:spPr>
      </p:pic>
      <p:pic>
        <p:nvPicPr>
          <p:cNvPr id="3" name="Picture 2"/>
          <p:cNvPicPr>
            <a:picLocks noChangeAspect="1"/>
          </p:cNvPicPr>
          <p:nvPr userDrawn="1"/>
        </p:nvPicPr>
        <p:blipFill>
          <a:blip r:embed="rId3"/>
          <a:stretch>
            <a:fillRect/>
          </a:stretch>
        </p:blipFill>
        <p:spPr>
          <a:xfrm>
            <a:off x="-397" y="-21053"/>
            <a:ext cx="9144793" cy="268247"/>
          </a:xfrm>
          <a:prstGeom prst="rect">
            <a:avLst/>
          </a:prstGeom>
        </p:spPr>
      </p:pic>
    </p:spTree>
    <p:extLst>
      <p:ext uri="{BB962C8B-B14F-4D97-AF65-F5344CB8AC3E}">
        <p14:creationId xmlns:p14="http://schemas.microsoft.com/office/powerpoint/2010/main" val="23865013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E1BA7-4187-488E-9E42-DEBD9072495B}" type="datetime1">
              <a:rPr lang="en-AU" smtClean="0"/>
              <a:t>4/11/2020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9A33247-0532-4294-AAF9-44D3CCAEBDA1}" type="slidenum">
              <a:rPr lang="en-AU" smtClean="0"/>
              <a:pPr/>
              <a:t>‹#›</a:t>
            </a:fld>
            <a:endParaRPr lang="en-AU"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066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AU"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5E9B68-AD7A-438F-9D1D-3DB3D6ABCFB0}" type="datetime1">
              <a:rPr lang="en-AU" smtClean="0"/>
              <a:t>4/11/2020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9A33247-0532-4294-AAF9-44D3CCAEBDA1}" type="slidenum">
              <a:rPr lang="en-AU" smtClean="0"/>
              <a:pPr/>
              <a:t>‹#›</a:t>
            </a:fld>
            <a:endParaRPr lang="en-AU"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50330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A07E56F-0407-419F-9E5E-869F663477AC}" type="datetime1">
              <a:rPr lang="en-AU" smtClean="0"/>
              <a:t>4/11/2020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96404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34DC7A53-BC4F-40B7-8C9A-C53F13553151}" type="datetime1">
              <a:rPr lang="en-AU" smtClean="0"/>
              <a:t>4/11/2020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75922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793" y="0"/>
            <a:ext cx="9144793" cy="268247"/>
          </a:xfrm>
          <a:prstGeom prst="rect">
            <a:avLst/>
          </a:prstGeom>
        </p:spPr>
      </p:pic>
      <p:pic>
        <p:nvPicPr>
          <p:cNvPr id="3" name="Picture 2"/>
          <p:cNvPicPr>
            <a:picLocks noChangeAspect="1"/>
          </p:cNvPicPr>
          <p:nvPr userDrawn="1"/>
        </p:nvPicPr>
        <p:blipFill>
          <a:blip r:embed="rId3"/>
          <a:stretch>
            <a:fillRect/>
          </a:stretch>
        </p:blipFill>
        <p:spPr>
          <a:xfrm>
            <a:off x="0" y="6095934"/>
            <a:ext cx="951058" cy="762066"/>
          </a:xfrm>
          <a:prstGeom prst="rect">
            <a:avLst/>
          </a:prstGeom>
        </p:spPr>
      </p:pic>
    </p:spTree>
    <p:extLst>
      <p:ext uri="{BB962C8B-B14F-4D97-AF65-F5344CB8AC3E}">
        <p14:creationId xmlns:p14="http://schemas.microsoft.com/office/powerpoint/2010/main" val="167844251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328742"/>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7" name="Text Placeholder 5"/>
          <p:cNvSpPr txBox="1">
            <a:spLocks/>
          </p:cNvSpPr>
          <p:nvPr userDrawn="1"/>
        </p:nvSpPr>
        <p:spPr>
          <a:xfrm>
            <a:off x="2703443" y="6490310"/>
            <a:ext cx="6051986"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2020 Pearson Education Ltd. </a:t>
            </a:r>
            <a:r>
              <a:rPr lang="en-US" altLang="en-US" sz="1200" dirty="0">
                <a:solidFill>
                  <a:schemeClr val="tx1"/>
                </a:solidFill>
                <a:latin typeface="Verdana"/>
                <a:ea typeface="Verdana" panose="020B0604030504040204" pitchFamily="34" charset="0"/>
                <a:cs typeface="Verdana" panose="020B0604030504040204" pitchFamily="34" charset="0"/>
              </a:rPr>
              <a:t>All Rights Reserved</a:t>
            </a:r>
          </a:p>
        </p:txBody>
      </p:sp>
      <p:pic>
        <p:nvPicPr>
          <p:cNvPr id="2" name="Picture 1"/>
          <p:cNvPicPr>
            <a:picLocks noChangeAspect="1"/>
          </p:cNvPicPr>
          <p:nvPr userDrawn="1"/>
        </p:nvPicPr>
        <p:blipFill>
          <a:blip r:embed="rId2"/>
          <a:stretch>
            <a:fillRect/>
          </a:stretch>
        </p:blipFill>
        <p:spPr>
          <a:xfrm>
            <a:off x="0" y="6026629"/>
            <a:ext cx="951058" cy="762066"/>
          </a:xfrm>
          <a:prstGeom prst="rect">
            <a:avLst/>
          </a:prstGeom>
        </p:spPr>
      </p:pic>
      <p:pic>
        <p:nvPicPr>
          <p:cNvPr id="3" name="Picture 2"/>
          <p:cNvPicPr>
            <a:picLocks noChangeAspect="1"/>
          </p:cNvPicPr>
          <p:nvPr userDrawn="1"/>
        </p:nvPicPr>
        <p:blipFill>
          <a:blip r:embed="rId3"/>
          <a:stretch>
            <a:fillRect/>
          </a:stretch>
        </p:blipFill>
        <p:spPr>
          <a:xfrm>
            <a:off x="-397" y="-21053"/>
            <a:ext cx="9144793" cy="268247"/>
          </a:xfrm>
          <a:prstGeom prst="rect">
            <a:avLst/>
          </a:prstGeom>
        </p:spPr>
      </p:pic>
    </p:spTree>
    <p:extLst>
      <p:ext uri="{BB962C8B-B14F-4D97-AF65-F5344CB8AC3E}">
        <p14:creationId xmlns:p14="http://schemas.microsoft.com/office/powerpoint/2010/main" val="16054053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DBF91B49-4D56-4BC2-B95B-69098DE600CD}" type="datetime1">
              <a:rPr lang="en-AU" smtClean="0"/>
              <a:t>4/11/2020</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4293591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AU"/>
          </a:p>
        </p:txBody>
      </p:sp>
      <p:sp>
        <p:nvSpPr>
          <p:cNvPr id="4" name="Date Placeholder 3"/>
          <p:cNvSpPr>
            <a:spLocks noGrp="1"/>
          </p:cNvSpPr>
          <p:nvPr>
            <p:ph type="dt" sz="half" idx="10"/>
          </p:nvPr>
        </p:nvSpPr>
        <p:spPr>
          <a:xfrm>
            <a:off x="196912" y="6356351"/>
            <a:ext cx="248913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BFBD5-ADEF-409A-8496-1C199FD86A25}"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2661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FA1ACBD-4E48-4D63-B331-940BE5A8216D}"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9110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AU"/>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10E7CA-4BA3-4495-99CB-21D30A274AF2}"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1910352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825625"/>
            <a:ext cx="38862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7DC6C7-015B-415C-9580-A51F4B0DD460}"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8935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3AF249-7AAA-440E-9A94-2519FA17C0A0}"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4204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59AB67-BE92-4A5F-B3CB-248AC6737EBC}"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33240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8FE1BA7-4187-488E-9E42-DEBD9072495B}"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55940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1200" cap="none" spc="0" normalizeH="0" baseline="0" noProof="0" smtClean="0">
                <a:ln>
                  <a:noFill/>
                </a:ln>
                <a:solidFill>
                  <a:prstClr val="white"/>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1200" cap="none" spc="0" normalizeH="0" baseline="0" noProof="0">
              <a:ln>
                <a:noFill/>
              </a:ln>
              <a:solidFill>
                <a:prstClr val="white"/>
              </a:solidFill>
              <a:effectLst/>
              <a:uLnTx/>
              <a:uFillTx/>
              <a:latin typeface="Arial"/>
              <a:ea typeface="Arial"/>
              <a:cs typeface="Arial"/>
              <a:sym typeface="Arial"/>
            </a:endParaRPr>
          </a:p>
        </p:txBody>
      </p:sp>
    </p:spTree>
    <p:extLst>
      <p:ext uri="{BB962C8B-B14F-4D97-AF65-F5344CB8AC3E}">
        <p14:creationId xmlns:p14="http://schemas.microsoft.com/office/powerpoint/2010/main" val="3720532176"/>
      </p:ext>
    </p:extLst>
  </p:cSld>
  <p:clrMap bg1="lt1" tx1="dk1" bg2="lt2" tx2="dk2" accent1="accent1" accent2="accent2" accent3="accent3" accent4="accent4" accent5="accent5" accent6="accent6" hlink="hlink" folHlink="folHlink"/>
  <p:sldLayoutIdLst>
    <p:sldLayoutId id="2147483705" r:id="rId1"/>
    <p:sldLayoutId id="2147483706" r:id="rId2"/>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306243-C70C-45D1-8356-394DC7D7A48D}" type="datetime1">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4/11/2020</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848660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306243-C70C-45D1-8356-394DC7D7A48D}" type="datetime1">
              <a:rPr lang="en-AU" smtClean="0"/>
              <a:t>4/11/2020</a:t>
            </a:fld>
            <a:endParaRPr lang="en-AU"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237936809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8300228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0" y="0"/>
            <a:ext cx="9144000" cy="269421"/>
            <a:chOff x="0" y="-506"/>
            <a:chExt cx="11906" cy="171"/>
          </a:xfrm>
        </p:grpSpPr>
        <p:grpSp>
          <p:nvGrpSpPr>
            <p:cNvPr id="6" name="Group 5"/>
            <p:cNvGrpSpPr>
              <a:grpSpLocks/>
            </p:cNvGrpSpPr>
            <p:nvPr/>
          </p:nvGrpSpPr>
          <p:grpSpPr bwMode="auto">
            <a:xfrm>
              <a:off x="8929" y="-506"/>
              <a:ext cx="2977" cy="171"/>
              <a:chOff x="8929" y="-506"/>
              <a:chExt cx="2977" cy="171"/>
            </a:xfrm>
          </p:grpSpPr>
          <p:sp>
            <p:nvSpPr>
              <p:cNvPr id="13" name="Freeform 12"/>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7" name="Group 6"/>
            <p:cNvGrpSpPr>
              <a:grpSpLocks/>
            </p:cNvGrpSpPr>
            <p:nvPr/>
          </p:nvGrpSpPr>
          <p:grpSpPr bwMode="auto">
            <a:xfrm>
              <a:off x="5953" y="-506"/>
              <a:ext cx="2977" cy="171"/>
              <a:chOff x="5953" y="-506"/>
              <a:chExt cx="2977" cy="171"/>
            </a:xfrm>
          </p:grpSpPr>
          <p:sp>
            <p:nvSpPr>
              <p:cNvPr id="12" name="Freeform 11"/>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p:cNvGrpSpPr>
              <a:grpSpLocks/>
            </p:cNvGrpSpPr>
            <p:nvPr/>
          </p:nvGrpSpPr>
          <p:grpSpPr bwMode="auto">
            <a:xfrm>
              <a:off x="2976" y="-506"/>
              <a:ext cx="2977" cy="171"/>
              <a:chOff x="2976" y="-506"/>
              <a:chExt cx="2977" cy="171"/>
            </a:xfrm>
          </p:grpSpPr>
          <p:sp>
            <p:nvSpPr>
              <p:cNvPr id="11" name="Freeform 10"/>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9" name="Group 8"/>
            <p:cNvGrpSpPr>
              <a:grpSpLocks/>
            </p:cNvGrpSpPr>
            <p:nvPr/>
          </p:nvGrpSpPr>
          <p:grpSpPr bwMode="auto">
            <a:xfrm>
              <a:off x="0" y="-506"/>
              <a:ext cx="2977" cy="171"/>
              <a:chOff x="0" y="-506"/>
              <a:chExt cx="2977" cy="171"/>
            </a:xfrm>
          </p:grpSpPr>
          <p:sp>
            <p:nvSpPr>
              <p:cNvPr id="10" name="Freeform 9"/>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14" name="TextBox 13"/>
          <p:cNvSpPr txBox="1"/>
          <p:nvPr/>
        </p:nvSpPr>
        <p:spPr>
          <a:xfrm>
            <a:off x="2409320" y="4545478"/>
            <a:ext cx="4572000"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itchFamily="34" charset="0"/>
                <a:ea typeface="+mn-ea"/>
                <a:cs typeface="Arial" pitchFamily="34" charset="0"/>
              </a:rPr>
              <a:t>ENSN201 – Enterprise Social Networks</a:t>
            </a:r>
            <a:endParaRPr kumimoji="0" lang="en-AU" sz="1800" b="1" i="0" u="none" strike="noStrike" kern="1200" cap="none" spc="0" normalizeH="0" baseline="0" noProof="0" dirty="0">
              <a:ln>
                <a:noFill/>
              </a:ln>
              <a:solidFill>
                <a:prstClr val="black"/>
              </a:solidFill>
              <a:effectLst/>
              <a:uLnTx/>
              <a:uFillTx/>
              <a:latin typeface="Calibri" pitchFamily="34" charset="0"/>
              <a:ea typeface="+mn-ea"/>
              <a:cs typeface="Arial" pitchFamily="34" charset="0"/>
            </a:endParaRPr>
          </a:p>
        </p:txBody>
      </p:sp>
      <p:pic>
        <p:nvPicPr>
          <p:cNvPr id="1026" name="Picture 2" descr="C:\Users\Trent\Documents\M&amp;R\Kent Master Logos\KENT LOGO 2015 v2\RGB\JPG\RGB-WHIT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616" y="1657816"/>
            <a:ext cx="4486899" cy="2702768"/>
          </a:xfrm>
          <a:prstGeom prst="rect">
            <a:avLst/>
          </a:prstGeom>
          <a:noFill/>
          <a:extLst>
            <a:ext uri="{909E8E84-426E-40DD-AFC4-6F175D3DCCD1}">
              <a14:hiddenFill xmlns:a14="http://schemas.microsoft.com/office/drawing/2010/main">
                <a:solidFill>
                  <a:srgbClr val="FFFFFF"/>
                </a:solidFill>
              </a14:hiddenFill>
            </a:ext>
          </a:extLst>
        </p:spPr>
      </p:pic>
      <p:sp>
        <p:nvSpPr>
          <p:cNvPr id="15" name="Date Placeholder 1"/>
          <p:cNvSpPr txBox="1">
            <a:spLocks/>
          </p:cNvSpPr>
          <p:nvPr/>
        </p:nvSpPr>
        <p:spPr>
          <a:xfrm>
            <a:off x="939670" y="5726907"/>
            <a:ext cx="248913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a:ln>
                  <a:noFill/>
                </a:ln>
                <a:solidFill>
                  <a:prstClr val="black">
                    <a:tint val="75000"/>
                  </a:prstClr>
                </a:solidFill>
                <a:effectLst/>
                <a:uLnTx/>
                <a:uFillTx/>
                <a:latin typeface="Calibri"/>
                <a:ea typeface="+mn-ea"/>
                <a:cs typeface="+mn-cs"/>
              </a:rPr>
              <a:t>Version 2 – 18</a:t>
            </a:r>
            <a:r>
              <a:rPr kumimoji="0" lang="en-AU" sz="900" b="0" i="0" u="none" strike="noStrike" kern="1200" cap="none" spc="0" normalizeH="0" baseline="30000" noProof="0">
                <a:ln>
                  <a:noFill/>
                </a:ln>
                <a:solidFill>
                  <a:prstClr val="black">
                    <a:tint val="75000"/>
                  </a:prstClr>
                </a:solidFill>
                <a:effectLst/>
                <a:uLnTx/>
                <a:uFillTx/>
                <a:latin typeface="Calibri"/>
                <a:ea typeface="+mn-ea"/>
                <a:cs typeface="+mn-cs"/>
              </a:rPr>
              <a:t>th</a:t>
            </a:r>
            <a:r>
              <a:rPr kumimoji="0" lang="en-AU" sz="900" b="0" i="0" u="none" strike="noStrike" kern="1200" cap="none" spc="0" normalizeH="0" baseline="0" noProof="0">
                <a:ln>
                  <a:noFill/>
                </a:ln>
                <a:solidFill>
                  <a:prstClr val="black">
                    <a:tint val="75000"/>
                  </a:prstClr>
                </a:solidFill>
                <a:effectLst/>
                <a:uLnTx/>
                <a:uFillTx/>
                <a:latin typeface="Calibri"/>
                <a:ea typeface="+mn-ea"/>
                <a:cs typeface="+mn-cs"/>
              </a:rPr>
              <a:t> December 2015</a:t>
            </a:r>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 name="Date Placeholder 1"/>
          <p:cNvSpPr>
            <a:spLocks noGrp="1"/>
          </p:cNvSpPr>
          <p:nvPr>
            <p:ph type="dt" sz="half" idx="10"/>
          </p:nvPr>
        </p:nvSpPr>
        <p:spPr>
          <a:xfrm>
            <a:off x="6057901" y="5304559"/>
            <a:ext cx="2862695" cy="571175"/>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prstClr val="black">
                    <a:tint val="75000"/>
                  </a:prstClr>
                </a:solidFill>
                <a:effectLst/>
                <a:uLnTx/>
                <a:uFillTx/>
                <a:latin typeface="Calibri"/>
                <a:ea typeface="+mn-ea"/>
                <a:cs typeface="+mn-cs"/>
              </a:rPr>
              <a:t>Kent Institute Australia Pty. Ltd</a:t>
            </a:r>
            <a:r>
              <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rPr>
              <a:t>ABN 49 003 577 302  CRICOS Code: 00161E</a:t>
            </a:r>
            <a:br>
              <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rPr>
            </a:br>
            <a:r>
              <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rPr>
              <a:t>RTO Code: 90458  TEQSA Provider Number: PRV12051</a:t>
            </a:r>
          </a:p>
        </p:txBody>
      </p:sp>
    </p:spTree>
    <p:extLst>
      <p:ext uri="{BB962C8B-B14F-4D97-AF65-F5344CB8AC3E}">
        <p14:creationId xmlns:p14="http://schemas.microsoft.com/office/powerpoint/2010/main" val="1294790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kern="1200" dirty="0">
                <a:cs typeface="Times New Roman" panose="02020603050405020304" pitchFamily="18" charset="0"/>
              </a:rPr>
              <a:t>E-commerce Retail: The Vision</a:t>
            </a:r>
            <a:endParaRPr lang="en-IN" dirty="0"/>
          </a:p>
        </p:txBody>
      </p:sp>
      <p:sp>
        <p:nvSpPr>
          <p:cNvPr id="3" name="Content Placeholder 2"/>
          <p:cNvSpPr>
            <a:spLocks noGrp="1"/>
          </p:cNvSpPr>
          <p:nvPr>
            <p:ph sz="quarter" idx="13"/>
          </p:nvPr>
        </p:nvSpPr>
        <p:spPr/>
        <p:txBody>
          <a:bodyPr/>
          <a:lstStyle/>
          <a:p>
            <a:pPr marL="255651" lvl="0" indent="-255651">
              <a:spcAft>
                <a:spcPct val="0"/>
              </a:spcAft>
              <a:tabLst/>
              <a:defRPr/>
            </a:pPr>
            <a:r>
              <a:rPr lang="en-US" altLang="en-US" sz="2200" kern="1200" dirty="0">
                <a:solidFill>
                  <a:srgbClr val="000000"/>
                </a:solidFill>
                <a:latin typeface="Arial (Body)"/>
              </a:rPr>
              <a:t>The Vision</a:t>
            </a:r>
          </a:p>
          <a:p>
            <a:pPr marL="741553" lvl="1" indent="-284353">
              <a:spcAft>
                <a:spcPct val="0"/>
              </a:spcAft>
              <a:defRPr/>
            </a:pPr>
            <a:r>
              <a:rPr lang="en-US" altLang="en-US" sz="2200" kern="1200" dirty="0">
                <a:solidFill>
                  <a:srgbClr val="000000"/>
                </a:solidFill>
                <a:latin typeface="Arial (Body)"/>
              </a:rPr>
              <a:t>Reduced search and transaction costs; customers able to find lowest prices</a:t>
            </a:r>
          </a:p>
          <a:p>
            <a:pPr marL="741553" lvl="1" indent="-284353">
              <a:spcAft>
                <a:spcPct val="0"/>
              </a:spcAft>
              <a:defRPr/>
            </a:pPr>
            <a:r>
              <a:rPr lang="en-US" altLang="en-US" sz="2200" kern="1200" dirty="0">
                <a:solidFill>
                  <a:srgbClr val="000000"/>
                </a:solidFill>
                <a:latin typeface="Arial (Body)"/>
              </a:rPr>
              <a:t>Lowered market entry costs, lower operating costs, higher efficiency</a:t>
            </a:r>
          </a:p>
          <a:p>
            <a:pPr marL="741553" lvl="1" indent="-284353">
              <a:spcAft>
                <a:spcPct val="0"/>
              </a:spcAft>
              <a:defRPr/>
            </a:pPr>
            <a:r>
              <a:rPr lang="en-US" altLang="en-US" sz="2200" kern="1200" dirty="0">
                <a:solidFill>
                  <a:srgbClr val="000000"/>
                </a:solidFill>
                <a:latin typeface="Arial (Body)"/>
              </a:rPr>
              <a:t>Traditional physical store merchants forced out of business</a:t>
            </a:r>
          </a:p>
          <a:p>
            <a:pPr marL="741553" lvl="1" indent="-284353">
              <a:spcAft>
                <a:spcPct val="0"/>
              </a:spcAft>
              <a:defRPr/>
            </a:pPr>
            <a:r>
              <a:rPr lang="en-US" altLang="en-US" sz="2200" kern="1200" dirty="0">
                <a:solidFill>
                  <a:srgbClr val="000000"/>
                </a:solidFill>
                <a:latin typeface="Arial (Body)"/>
              </a:rPr>
              <a:t>Some industries would be disintermediated</a:t>
            </a:r>
          </a:p>
          <a:p>
            <a:pPr marL="255651" lvl="0" indent="-255651">
              <a:spcAft>
                <a:spcPct val="0"/>
              </a:spcAft>
              <a:tabLst/>
              <a:defRPr/>
            </a:pPr>
            <a:r>
              <a:rPr lang="en-US" altLang="en-US" sz="2200" kern="1200" dirty="0">
                <a:solidFill>
                  <a:srgbClr val="000000"/>
                </a:solidFill>
                <a:latin typeface="Arial (Body)"/>
              </a:rPr>
              <a:t>Few of these assumptions were correct-structure of retail marketplace has not been revolutionized</a:t>
            </a:r>
          </a:p>
          <a:p>
            <a:pPr marL="255651" lvl="0" indent="-255651">
              <a:spcAft>
                <a:spcPct val="0"/>
              </a:spcAft>
              <a:tabLst/>
              <a:defRPr/>
            </a:pPr>
            <a:r>
              <a:rPr lang="en-US" altLang="en-US" sz="2200" kern="1200" dirty="0">
                <a:solidFill>
                  <a:srgbClr val="000000"/>
                </a:solidFill>
                <a:latin typeface="Arial (Body)"/>
              </a:rPr>
              <a:t>Internet has created new venues for </a:t>
            </a:r>
            <a:r>
              <a:rPr lang="en-US" altLang="en-US" sz="2200" kern="1200" dirty="0" err="1">
                <a:solidFill>
                  <a:srgbClr val="000000"/>
                </a:solidFill>
                <a:latin typeface="Arial (Body)"/>
              </a:rPr>
              <a:t>omni</a:t>
            </a:r>
            <a:r>
              <a:rPr lang="en-US" altLang="en-US" sz="2200" kern="1200" dirty="0">
                <a:solidFill>
                  <a:srgbClr val="000000"/>
                </a:solidFill>
                <a:latin typeface="Arial (Body)"/>
              </a:rPr>
              <a:t>-channel firms and supported a few pure-play merchants</a:t>
            </a:r>
            <a:endParaRPr lang="en-US" sz="2200" kern="1200" dirty="0">
              <a:solidFill>
                <a:srgbClr val="000000"/>
              </a:solidFill>
              <a:latin typeface="Arial (Body)"/>
            </a:endParaRPr>
          </a:p>
        </p:txBody>
      </p:sp>
    </p:spTree>
    <p:extLst>
      <p:ext uri="{BB962C8B-B14F-4D97-AF65-F5344CB8AC3E}">
        <p14:creationId xmlns:p14="http://schemas.microsoft.com/office/powerpoint/2010/main" val="274565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The Online Retail Sector Today </a:t>
            </a:r>
            <a:r>
              <a:rPr lang="en-IN" sz="2000" b="0" kern="1200" dirty="0">
                <a:cs typeface="Times New Roman" panose="02020603050405020304" pitchFamily="18" charset="0"/>
              </a:rPr>
              <a:t>(1 of 2)</a:t>
            </a:r>
            <a:endParaRPr lang="en-IN" sz="2000" dirty="0"/>
          </a:p>
        </p:txBody>
      </p:sp>
      <p:sp>
        <p:nvSpPr>
          <p:cNvPr id="3" name="Content Placeholder 2"/>
          <p:cNvSpPr>
            <a:spLocks noGrp="1"/>
          </p:cNvSpPr>
          <p:nvPr>
            <p:ph sz="quarter" idx="13"/>
          </p:nvPr>
        </p:nvSpPr>
        <p:spPr>
          <a:xfrm>
            <a:off x="457200" y="1556326"/>
            <a:ext cx="8229600" cy="4647250"/>
          </a:xfrm>
        </p:spPr>
        <p:txBody>
          <a:bodyPr/>
          <a:lstStyle/>
          <a:p>
            <a:pPr marL="255651" lvl="0" indent="-255651">
              <a:spcAft>
                <a:spcPct val="0"/>
              </a:spcAft>
              <a:buSzPts val="2400"/>
              <a:tabLst/>
            </a:pPr>
            <a:r>
              <a:rPr lang="en-US" altLang="en-US" kern="1200" dirty="0">
                <a:solidFill>
                  <a:srgbClr val="000000"/>
                </a:solidFill>
              </a:rPr>
              <a:t>Smallest segment of retail industry </a:t>
            </a:r>
            <a:r>
              <a:rPr lang="en-US" dirty="0"/>
              <a:t>(about 10%)</a:t>
            </a:r>
          </a:p>
          <a:p>
            <a:pPr marL="255651" lvl="0" indent="-255651">
              <a:spcAft>
                <a:spcPct val="0"/>
              </a:spcAft>
              <a:buSzPts val="2400"/>
              <a:tabLst/>
            </a:pPr>
            <a:r>
              <a:rPr lang="en-US" altLang="en-US" kern="1200" dirty="0">
                <a:solidFill>
                  <a:srgbClr val="000000"/>
                </a:solidFill>
              </a:rPr>
              <a:t>Growing at faster rate than offline segments</a:t>
            </a:r>
          </a:p>
          <a:p>
            <a:pPr marL="255651" lvl="0" indent="-255651">
              <a:spcAft>
                <a:spcPct val="0"/>
              </a:spcAft>
              <a:buSzPts val="2400"/>
              <a:tabLst/>
            </a:pPr>
            <a:r>
              <a:rPr lang="en-US" dirty="0"/>
              <a:t>Computers and consumer electronics </a:t>
            </a:r>
            <a:r>
              <a:rPr lang="en-US" kern="1200" dirty="0">
                <a:solidFill>
                  <a:srgbClr val="000000"/>
                </a:solidFill>
              </a:rPr>
              <a:t>generate highest percentage of revenue</a:t>
            </a:r>
            <a:r>
              <a:rPr lang="en-US" dirty="0"/>
              <a:t>, followed by the apparel and accessories category</a:t>
            </a:r>
            <a:endParaRPr lang="en-US" kern="1200" dirty="0">
              <a:solidFill>
                <a:srgbClr val="000000"/>
              </a:solidFill>
            </a:endParaRPr>
          </a:p>
          <a:p>
            <a:pPr marL="255651" lvl="0" indent="-255651">
              <a:spcAft>
                <a:spcPct val="0"/>
              </a:spcAft>
              <a:buSzPts val="2400"/>
              <a:tabLst/>
            </a:pPr>
            <a:r>
              <a:rPr lang="en-US" dirty="0"/>
              <a:t>Around 80%</a:t>
            </a:r>
            <a:r>
              <a:rPr lang="en-US" altLang="en-US" kern="1200" dirty="0">
                <a:solidFill>
                  <a:srgbClr val="000000"/>
                </a:solidFill>
              </a:rPr>
              <a:t> of Internet users </a:t>
            </a:r>
            <a:r>
              <a:rPr lang="en-US" dirty="0"/>
              <a:t>will buy </a:t>
            </a:r>
            <a:r>
              <a:rPr lang="en-US" altLang="en-US" kern="1200" dirty="0">
                <a:solidFill>
                  <a:srgbClr val="000000"/>
                </a:solidFill>
              </a:rPr>
              <a:t>online in 2018</a:t>
            </a:r>
          </a:p>
          <a:p>
            <a:pPr marL="255651" lvl="0" indent="-255651">
              <a:spcAft>
                <a:spcPct val="0"/>
              </a:spcAft>
              <a:buSzPts val="2400"/>
              <a:tabLst/>
            </a:pPr>
            <a:r>
              <a:rPr lang="en-US" altLang="en-US" kern="1200" dirty="0">
                <a:solidFill>
                  <a:srgbClr val="000000"/>
                </a:solidFill>
              </a:rPr>
              <a:t>Primary beneficiaries:</a:t>
            </a:r>
          </a:p>
          <a:p>
            <a:pPr marL="741553" lvl="1" indent="-284353">
              <a:spcAft>
                <a:spcPct val="0"/>
              </a:spcAft>
              <a:buSzPts val="2400"/>
            </a:pPr>
            <a:r>
              <a:rPr lang="en-US" altLang="en-US" kern="1200" dirty="0">
                <a:solidFill>
                  <a:srgbClr val="000000"/>
                </a:solidFill>
              </a:rPr>
              <a:t>Established offline retailers with online presence (e.g., Staples)</a:t>
            </a:r>
          </a:p>
          <a:p>
            <a:pPr marL="741553" lvl="1" indent="-284353">
              <a:spcAft>
                <a:spcPct val="0"/>
              </a:spcAft>
              <a:buSzPts val="2400"/>
            </a:pPr>
            <a:r>
              <a:rPr lang="en-US" altLang="en-US" kern="1200" dirty="0">
                <a:solidFill>
                  <a:srgbClr val="000000"/>
                </a:solidFill>
              </a:rPr>
              <a:t>Pure-play online retailers (e.g., Amazon)</a:t>
            </a:r>
          </a:p>
        </p:txBody>
      </p:sp>
    </p:spTree>
    <p:extLst>
      <p:ext uri="{BB962C8B-B14F-4D97-AF65-F5344CB8AC3E}">
        <p14:creationId xmlns:p14="http://schemas.microsoft.com/office/powerpoint/2010/main" val="420335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The Online Retail Sector Today </a:t>
            </a:r>
            <a:r>
              <a:rPr lang="en-IN" sz="2000" b="0" kern="1200" dirty="0">
                <a:cs typeface="Times New Roman" panose="02020603050405020304" pitchFamily="18" charset="0"/>
              </a:rPr>
              <a:t>(2 of 2)</a:t>
            </a:r>
            <a:endParaRPr lang="en-IN" b="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Omni-channel integration</a:t>
            </a:r>
          </a:p>
          <a:p>
            <a:pPr marL="741553" lvl="1" indent="-284353">
              <a:spcAft>
                <a:spcPct val="0"/>
              </a:spcAft>
              <a:buSzPts val="2400"/>
            </a:pPr>
            <a:r>
              <a:rPr lang="en-US" kern="1200" dirty="0">
                <a:solidFill>
                  <a:srgbClr val="000000"/>
                </a:solidFill>
                <a:latin typeface="Arial (Body)"/>
              </a:rPr>
              <a:t>Integrating web operations with physical store operations</a:t>
            </a:r>
          </a:p>
          <a:p>
            <a:pPr marL="1144778" lvl="2" indent="-230378">
              <a:spcAft>
                <a:spcPct val="0"/>
              </a:spcAft>
              <a:buSzPts val="2400"/>
            </a:pPr>
            <a:r>
              <a:rPr lang="en-US" kern="1200" dirty="0">
                <a:solidFill>
                  <a:srgbClr val="000000"/>
                </a:solidFill>
                <a:latin typeface="Arial (Body)"/>
              </a:rPr>
              <a:t>Leverage value of physical store</a:t>
            </a:r>
          </a:p>
          <a:p>
            <a:pPr marL="1144778" lvl="2" indent="-230378">
              <a:spcAft>
                <a:spcPct val="0"/>
              </a:spcAft>
              <a:buSzPts val="2400"/>
            </a:pPr>
            <a:r>
              <a:rPr lang="en-US" kern="1200" dirty="0">
                <a:solidFill>
                  <a:srgbClr val="000000"/>
                </a:solidFill>
                <a:latin typeface="Arial (Body)"/>
              </a:rPr>
              <a:t>Types of integration, e.g. online order, in-store pickup</a:t>
            </a:r>
          </a:p>
          <a:p>
            <a:pPr marL="255651" lvl="0" indent="-255651">
              <a:spcAft>
                <a:spcPct val="0"/>
              </a:spcAft>
              <a:buSzPts val="2400"/>
              <a:tabLst/>
            </a:pPr>
            <a:r>
              <a:rPr lang="en-US" kern="1200" dirty="0">
                <a:solidFill>
                  <a:srgbClr val="000000"/>
                </a:solidFill>
                <a:latin typeface="Arial (Body)"/>
              </a:rPr>
              <a:t>Social e-commerce growth</a:t>
            </a:r>
          </a:p>
          <a:p>
            <a:pPr marL="255651" lvl="0" indent="-255651">
              <a:spcAft>
                <a:spcPct val="0"/>
              </a:spcAft>
              <a:buSzPts val="2400"/>
              <a:tabLst/>
            </a:pPr>
            <a:r>
              <a:rPr lang="en-US" kern="1200" dirty="0">
                <a:solidFill>
                  <a:srgbClr val="000000"/>
                </a:solidFill>
                <a:latin typeface="Arial (Body)"/>
              </a:rPr>
              <a:t>Location-based marketing of local goods and services</a:t>
            </a:r>
          </a:p>
          <a:p>
            <a:pPr marL="255651" lvl="0" indent="-255651">
              <a:spcAft>
                <a:spcPct val="0"/>
              </a:spcAft>
              <a:buSzPts val="2400"/>
              <a:tabLst/>
            </a:pPr>
            <a:r>
              <a:rPr lang="en-US" kern="1200" dirty="0">
                <a:solidFill>
                  <a:srgbClr val="000000"/>
                </a:solidFill>
                <a:latin typeface="Arial (Body)"/>
              </a:rPr>
              <a:t>Rapidly growing mobile platform</a:t>
            </a:r>
          </a:p>
        </p:txBody>
      </p:sp>
    </p:spTree>
    <p:extLst>
      <p:ext uri="{BB962C8B-B14F-4D97-AF65-F5344CB8AC3E}">
        <p14:creationId xmlns:p14="http://schemas.microsoft.com/office/powerpoint/2010/main" val="114120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a:t>
            </a:r>
            <a:r>
              <a:rPr lang="en-IN" sz="3400" kern="1200" dirty="0" smtClean="0">
                <a:cs typeface="Times New Roman" panose="02020603050405020304" pitchFamily="18" charset="0"/>
              </a:rPr>
              <a:t>11.2 </a:t>
            </a:r>
            <a:r>
              <a:rPr lang="en-IN" sz="3400" kern="1200" dirty="0">
                <a:cs typeface="Times New Roman" panose="02020603050405020304" pitchFamily="18" charset="0"/>
              </a:rPr>
              <a:t>Online Retail Revenues by Category, 2017</a:t>
            </a:r>
            <a:endParaRPr lang="en-IN" sz="3400" dirty="0"/>
          </a:p>
        </p:txBody>
      </p:sp>
      <p:pic>
        <p:nvPicPr>
          <p:cNvPr id="5" name="Picture 4" descr="Online retail revenue is given in billions of dollars and in percentage of total revenue. Computers and electronics. 100 billion, 22.1%. Apparel and accessories. 90 billion, 19.9%. Auto and auto parts. 45 billion, 9.5%. Furniture and home furnishings. 42 billion, 9.3%. Books, music, video. 35 billion, 7.4%. Health, personal care. 30 billion, 6.7%. Toys or hobbies. 25 billion, 5.3%. Office equipment and supplies. 12 billion, 2.9%. Hardware and home improvement. 12 billion, 2.9%. Food and beverage. 11 billion, 2.8%. Specialty. 10 billion, 2.4%. Sporting goods. 5 billion, 1.3%. Jewelry. 2.5 billion, 0.7%. Other. 31 billion,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836" y="1520904"/>
            <a:ext cx="4410328" cy="4774382"/>
          </a:xfrm>
          <a:prstGeom prst="rect">
            <a:avLst/>
          </a:prstGeom>
        </p:spPr>
      </p:pic>
    </p:spTree>
    <p:extLst>
      <p:ext uri="{BB962C8B-B14F-4D97-AF65-F5344CB8AC3E}">
        <p14:creationId xmlns:p14="http://schemas.microsoft.com/office/powerpoint/2010/main" val="183458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a:t>
            </a:r>
            <a:r>
              <a:rPr lang="en-IN" sz="3400" kern="1200" dirty="0" smtClean="0">
                <a:cs typeface="Times New Roman" panose="02020603050405020304" pitchFamily="18" charset="0"/>
              </a:rPr>
              <a:t>11.3 </a:t>
            </a:r>
            <a:r>
              <a:rPr lang="en-IN" sz="3400" kern="1200" dirty="0">
                <a:cs typeface="Times New Roman" panose="02020603050405020304" pitchFamily="18" charset="0"/>
              </a:rPr>
              <a:t>The Growth of Online Retail in the United States</a:t>
            </a:r>
            <a:endParaRPr lang="en-IN" sz="3400" dirty="0"/>
          </a:p>
        </p:txBody>
      </p:sp>
      <p:pic>
        <p:nvPicPr>
          <p:cNvPr id="5" name="Picture 4" descr="A graph depicts the growth of online retail in the US from 2013 to 2022. Online retail grew steadily from 260 billion dollars in 2013 to a projected 892 billion dollars in 20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447" y="1675838"/>
            <a:ext cx="6563105" cy="4360985"/>
          </a:xfrm>
          <a:prstGeom prst="rect">
            <a:avLst/>
          </a:prstGeom>
        </p:spPr>
      </p:pic>
    </p:spTree>
    <p:extLst>
      <p:ext uri="{BB962C8B-B14F-4D97-AF65-F5344CB8AC3E}">
        <p14:creationId xmlns:p14="http://schemas.microsoft.com/office/powerpoint/2010/main" val="428288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Analyzing the Viability of Online Firms</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Economic viability:</a:t>
            </a:r>
          </a:p>
          <a:p>
            <a:pPr marL="741553" lvl="1" indent="-284353">
              <a:spcAft>
                <a:spcPct val="0"/>
              </a:spcAft>
              <a:buSzPts val="2400"/>
            </a:pPr>
            <a:r>
              <a:rPr lang="en-US" altLang="en-US" kern="1200" dirty="0">
                <a:solidFill>
                  <a:srgbClr val="000000"/>
                </a:solidFill>
                <a:latin typeface="Arial (Body)"/>
              </a:rPr>
              <a:t>Ability of firms to survive as profitable business firms during specified period (i.e</a:t>
            </a:r>
            <a:r>
              <a:rPr lang="en-US" altLang="en-US" kern="1200">
                <a:solidFill>
                  <a:srgbClr val="000000"/>
                </a:solidFill>
                <a:latin typeface="Arial (Body)"/>
              </a:rPr>
              <a:t>., 1-3 </a:t>
            </a:r>
            <a:r>
              <a:rPr lang="en-US" altLang="en-US" kern="1200" dirty="0">
                <a:solidFill>
                  <a:srgbClr val="000000"/>
                </a:solidFill>
                <a:latin typeface="Arial (Body)"/>
              </a:rPr>
              <a:t>years)</a:t>
            </a:r>
          </a:p>
          <a:p>
            <a:pPr marL="255651" lvl="0" indent="-255651">
              <a:spcAft>
                <a:spcPct val="0"/>
              </a:spcAft>
              <a:buSzPts val="2400"/>
              <a:tabLst/>
            </a:pPr>
            <a:r>
              <a:rPr lang="en-US" altLang="en-US" kern="1200" dirty="0">
                <a:solidFill>
                  <a:srgbClr val="000000"/>
                </a:solidFill>
                <a:latin typeface="Arial (Body)"/>
              </a:rPr>
              <a:t>Two business analysis approaches:</a:t>
            </a:r>
          </a:p>
          <a:p>
            <a:pPr marL="741553" lvl="1" indent="-284353">
              <a:spcAft>
                <a:spcPct val="0"/>
              </a:spcAft>
              <a:buSzPts val="2400"/>
            </a:pPr>
            <a:r>
              <a:rPr lang="en-US" altLang="en-US" kern="1200" dirty="0">
                <a:solidFill>
                  <a:srgbClr val="000000"/>
                </a:solidFill>
                <a:latin typeface="Arial (Body)"/>
              </a:rPr>
              <a:t>Strategic analysis</a:t>
            </a:r>
          </a:p>
          <a:p>
            <a:pPr marL="1144778" lvl="2" indent="-230378">
              <a:spcAft>
                <a:spcPct val="0"/>
              </a:spcAft>
              <a:buSzPts val="2400"/>
            </a:pPr>
            <a:r>
              <a:rPr lang="en-US" altLang="en-US" kern="1200" dirty="0">
                <a:solidFill>
                  <a:srgbClr val="000000"/>
                </a:solidFill>
                <a:latin typeface="Arial (Body)"/>
              </a:rPr>
              <a:t>Focuses on both industry and firm itself</a:t>
            </a:r>
          </a:p>
          <a:p>
            <a:pPr marL="741553" lvl="1" indent="-284353">
              <a:spcAft>
                <a:spcPct val="0"/>
              </a:spcAft>
              <a:buSzPts val="2400"/>
            </a:pPr>
            <a:r>
              <a:rPr lang="en-US" altLang="en-US" kern="1200" dirty="0">
                <a:solidFill>
                  <a:srgbClr val="000000"/>
                </a:solidFill>
                <a:latin typeface="Arial (Body)"/>
              </a:rPr>
              <a:t>Financial analysis</a:t>
            </a:r>
          </a:p>
          <a:p>
            <a:pPr marL="1144778" lvl="2" indent="-230378">
              <a:spcAft>
                <a:spcPct val="0"/>
              </a:spcAft>
              <a:buSzPts val="2400"/>
            </a:pPr>
            <a:r>
              <a:rPr lang="en-US" altLang="en-US" kern="1200" dirty="0">
                <a:solidFill>
                  <a:srgbClr val="000000"/>
                </a:solidFill>
                <a:latin typeface="Arial (Body)"/>
              </a:rPr>
              <a:t>How firm is performing</a:t>
            </a:r>
          </a:p>
        </p:txBody>
      </p:sp>
    </p:spTree>
    <p:extLst>
      <p:ext uri="{BB962C8B-B14F-4D97-AF65-F5344CB8AC3E}">
        <p14:creationId xmlns:p14="http://schemas.microsoft.com/office/powerpoint/2010/main" val="2139526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Strategic Analysis Factors </a:t>
            </a:r>
            <a:r>
              <a:rPr lang="en-IN" sz="2000" b="0" kern="1200" dirty="0">
                <a:cs typeface="Times New Roman" panose="02020603050405020304" pitchFamily="18" charset="0"/>
              </a:rPr>
              <a:t>(1 of 2)</a:t>
            </a:r>
            <a:endParaRPr lang="en-IN"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Key industry strategic factors</a:t>
            </a:r>
          </a:p>
          <a:p>
            <a:pPr marL="741553" lvl="1" indent="-284353">
              <a:spcAft>
                <a:spcPct val="0"/>
              </a:spcAft>
              <a:buSzPts val="2400"/>
            </a:pPr>
            <a:r>
              <a:rPr lang="en-US" kern="1200" dirty="0">
                <a:solidFill>
                  <a:srgbClr val="000000"/>
                </a:solidFill>
                <a:latin typeface="Arial (Body)"/>
              </a:rPr>
              <a:t>Barriers to entry</a:t>
            </a:r>
          </a:p>
          <a:p>
            <a:pPr marL="741553" lvl="1" indent="-284353">
              <a:spcAft>
                <a:spcPct val="0"/>
              </a:spcAft>
              <a:buSzPts val="2400"/>
            </a:pPr>
            <a:r>
              <a:rPr lang="en-US" kern="1200" dirty="0">
                <a:solidFill>
                  <a:srgbClr val="000000"/>
                </a:solidFill>
                <a:latin typeface="Arial (Body)"/>
              </a:rPr>
              <a:t>Power of suppliers</a:t>
            </a:r>
          </a:p>
          <a:p>
            <a:pPr marL="741553" lvl="1" indent="-284353">
              <a:spcAft>
                <a:spcPct val="0"/>
              </a:spcAft>
              <a:buSzPts val="2400"/>
            </a:pPr>
            <a:r>
              <a:rPr lang="en-US" kern="1200" dirty="0">
                <a:solidFill>
                  <a:srgbClr val="000000"/>
                </a:solidFill>
                <a:latin typeface="Arial (Body)"/>
              </a:rPr>
              <a:t>Power of customers</a:t>
            </a:r>
          </a:p>
          <a:p>
            <a:pPr marL="741553" lvl="1" indent="-284353">
              <a:spcAft>
                <a:spcPct val="0"/>
              </a:spcAft>
              <a:buSzPts val="2400"/>
            </a:pPr>
            <a:r>
              <a:rPr lang="en-US" kern="1200" dirty="0">
                <a:solidFill>
                  <a:srgbClr val="000000"/>
                </a:solidFill>
                <a:latin typeface="Arial (Body)"/>
              </a:rPr>
              <a:t>Existence of substitute products</a:t>
            </a:r>
          </a:p>
          <a:p>
            <a:pPr marL="741553" lvl="1" indent="-284353">
              <a:spcAft>
                <a:spcPct val="0"/>
              </a:spcAft>
              <a:buSzPts val="2400"/>
            </a:pPr>
            <a:r>
              <a:rPr lang="en-US" kern="1200" dirty="0">
                <a:solidFill>
                  <a:srgbClr val="000000"/>
                </a:solidFill>
                <a:latin typeface="Arial (Body)"/>
              </a:rPr>
              <a:t>Industry value chain</a:t>
            </a:r>
          </a:p>
          <a:p>
            <a:pPr marL="741553" lvl="1" indent="-284353">
              <a:spcAft>
                <a:spcPct val="0"/>
              </a:spcAft>
              <a:buSzPts val="2400"/>
            </a:pPr>
            <a:r>
              <a:rPr lang="en-US" kern="1200" dirty="0">
                <a:solidFill>
                  <a:srgbClr val="000000"/>
                </a:solidFill>
                <a:latin typeface="Arial (Body)"/>
              </a:rPr>
              <a:t>Nature of intra-industry competition</a:t>
            </a:r>
          </a:p>
        </p:txBody>
      </p:sp>
    </p:spTree>
    <p:extLst>
      <p:ext uri="{BB962C8B-B14F-4D97-AF65-F5344CB8AC3E}">
        <p14:creationId xmlns:p14="http://schemas.microsoft.com/office/powerpoint/2010/main" val="95255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Strategic Analysis Factors </a:t>
            </a:r>
            <a:r>
              <a:rPr lang="en-IN" sz="2000" b="0" kern="1200" dirty="0">
                <a:cs typeface="Times New Roman" panose="02020603050405020304" pitchFamily="18" charset="0"/>
              </a:rPr>
              <a:t>(2 of 2)</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Firm-specific factors</a:t>
            </a:r>
          </a:p>
          <a:p>
            <a:pPr marL="741553" lvl="1" indent="-284353">
              <a:spcAft>
                <a:spcPct val="0"/>
              </a:spcAft>
              <a:buSzPts val="2400"/>
            </a:pPr>
            <a:r>
              <a:rPr lang="en-US" kern="1200" dirty="0">
                <a:solidFill>
                  <a:srgbClr val="000000"/>
                </a:solidFill>
                <a:latin typeface="Arial (Body)"/>
              </a:rPr>
              <a:t>Firm value chain</a:t>
            </a:r>
          </a:p>
          <a:p>
            <a:pPr marL="741553" lvl="1" indent="-284353">
              <a:spcAft>
                <a:spcPct val="0"/>
              </a:spcAft>
              <a:buSzPts val="2400"/>
            </a:pPr>
            <a:r>
              <a:rPr lang="en-US" kern="1200" dirty="0">
                <a:solidFill>
                  <a:srgbClr val="000000"/>
                </a:solidFill>
                <a:latin typeface="Arial (Body)"/>
              </a:rPr>
              <a:t>Core competencies</a:t>
            </a:r>
          </a:p>
          <a:p>
            <a:pPr marL="741553" lvl="1" indent="-284353">
              <a:spcAft>
                <a:spcPct val="0"/>
              </a:spcAft>
              <a:buSzPts val="2400"/>
            </a:pPr>
            <a:r>
              <a:rPr lang="en-US" kern="1200" dirty="0">
                <a:solidFill>
                  <a:srgbClr val="000000"/>
                </a:solidFill>
                <a:latin typeface="Arial (Body)"/>
              </a:rPr>
              <a:t>Synergies</a:t>
            </a:r>
          </a:p>
          <a:p>
            <a:pPr marL="741553" lvl="1" indent="-284353">
              <a:spcAft>
                <a:spcPct val="0"/>
              </a:spcAft>
              <a:buSzPts val="2400"/>
            </a:pPr>
            <a:r>
              <a:rPr lang="en-US" kern="1200" dirty="0">
                <a:solidFill>
                  <a:srgbClr val="000000"/>
                </a:solidFill>
                <a:latin typeface="Arial (Body)"/>
              </a:rPr>
              <a:t>Technology</a:t>
            </a:r>
          </a:p>
          <a:p>
            <a:pPr marL="741553" lvl="1" indent="-284353">
              <a:spcAft>
                <a:spcPct val="0"/>
              </a:spcAft>
              <a:buSzPts val="2400"/>
            </a:pPr>
            <a:r>
              <a:rPr lang="en-US" kern="1200" dirty="0">
                <a:solidFill>
                  <a:srgbClr val="000000"/>
                </a:solidFill>
                <a:latin typeface="Arial (Body)"/>
              </a:rPr>
              <a:t>Social and legal challenges</a:t>
            </a:r>
          </a:p>
        </p:txBody>
      </p:sp>
    </p:spTree>
    <p:extLst>
      <p:ext uri="{BB962C8B-B14F-4D97-AF65-F5344CB8AC3E}">
        <p14:creationId xmlns:p14="http://schemas.microsoft.com/office/powerpoint/2010/main" val="338557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Financial Analysis Factors </a:t>
            </a:r>
            <a:r>
              <a:rPr lang="en-IN" sz="2000" b="0" kern="1200" dirty="0">
                <a:cs typeface="Times New Roman" panose="02020603050405020304" pitchFamily="18" charset="0"/>
              </a:rPr>
              <a:t>(1 of 2)</a:t>
            </a:r>
            <a:endParaRPr lang="en-IN"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Statements of Operations</a:t>
            </a:r>
          </a:p>
          <a:p>
            <a:pPr marL="741553" lvl="1" indent="-284353">
              <a:spcAft>
                <a:spcPct val="0"/>
              </a:spcAft>
              <a:buSzPts val="2400"/>
            </a:pPr>
            <a:r>
              <a:rPr lang="en-US" altLang="en-US" kern="1200" dirty="0">
                <a:solidFill>
                  <a:srgbClr val="000000"/>
                </a:solidFill>
                <a:latin typeface="Arial (Body)"/>
              </a:rPr>
              <a:t>Revenues</a:t>
            </a:r>
          </a:p>
          <a:p>
            <a:pPr marL="741553" lvl="1" indent="-284353">
              <a:spcAft>
                <a:spcPct val="0"/>
              </a:spcAft>
              <a:buSzPts val="2400"/>
            </a:pPr>
            <a:r>
              <a:rPr lang="en-US" altLang="en-US" kern="1200" dirty="0">
                <a:solidFill>
                  <a:srgbClr val="000000"/>
                </a:solidFill>
                <a:latin typeface="Arial (Body)"/>
              </a:rPr>
              <a:t>Cost of sales</a:t>
            </a:r>
          </a:p>
          <a:p>
            <a:pPr marL="741553" lvl="1" indent="-284353">
              <a:spcAft>
                <a:spcPct val="0"/>
              </a:spcAft>
              <a:buSzPts val="2400"/>
            </a:pPr>
            <a:r>
              <a:rPr lang="en-US" altLang="en-US" kern="1200" dirty="0">
                <a:solidFill>
                  <a:srgbClr val="000000"/>
                </a:solidFill>
                <a:latin typeface="Arial (Body)"/>
              </a:rPr>
              <a:t>Gross margin</a:t>
            </a:r>
          </a:p>
          <a:p>
            <a:pPr marL="741553" lvl="1" indent="-284353">
              <a:spcAft>
                <a:spcPct val="0"/>
              </a:spcAft>
              <a:buSzPts val="2400"/>
            </a:pPr>
            <a:r>
              <a:rPr lang="en-US" altLang="en-US" kern="1200" dirty="0">
                <a:solidFill>
                  <a:srgbClr val="000000"/>
                </a:solidFill>
                <a:latin typeface="Arial (Body)"/>
              </a:rPr>
              <a:t>Operating expenses</a:t>
            </a:r>
          </a:p>
          <a:p>
            <a:pPr marL="741553" lvl="1" indent="-284353">
              <a:spcAft>
                <a:spcPct val="0"/>
              </a:spcAft>
              <a:buSzPts val="2400"/>
            </a:pPr>
            <a:r>
              <a:rPr lang="en-US" altLang="en-US" kern="1200" dirty="0">
                <a:solidFill>
                  <a:srgbClr val="000000"/>
                </a:solidFill>
                <a:latin typeface="Arial (Body)"/>
              </a:rPr>
              <a:t>Operating margin</a:t>
            </a:r>
          </a:p>
          <a:p>
            <a:pPr marL="741553" lvl="1" indent="-284353">
              <a:spcAft>
                <a:spcPct val="0"/>
              </a:spcAft>
              <a:buSzPts val="2400"/>
            </a:pPr>
            <a:r>
              <a:rPr lang="en-US" altLang="en-US" kern="1200" dirty="0">
                <a:solidFill>
                  <a:srgbClr val="000000"/>
                </a:solidFill>
                <a:latin typeface="Arial (Body)"/>
              </a:rPr>
              <a:t>Net margin</a:t>
            </a:r>
          </a:p>
          <a:p>
            <a:pPr marL="1144778" lvl="2" indent="-230378">
              <a:spcAft>
                <a:spcPct val="0"/>
              </a:spcAft>
              <a:buSzPts val="2400"/>
            </a:pPr>
            <a:r>
              <a:rPr lang="en-US" altLang="en-US" kern="1200" dirty="0">
                <a:solidFill>
                  <a:srgbClr val="000000"/>
                </a:solidFill>
                <a:latin typeface="Arial (Body)"/>
              </a:rPr>
              <a:t>Pro forma </a:t>
            </a:r>
            <a:r>
              <a:rPr lang="pt-BR" altLang="en-US" kern="1200" dirty="0">
                <a:solidFill>
                  <a:srgbClr val="000000"/>
                </a:solidFill>
                <a:latin typeface="Arial (Body)"/>
              </a:rPr>
              <a:t>earnings-Earnings before interest, taxes, depreciation, and amoritization (E</a:t>
            </a:r>
            <a:r>
              <a:rPr lang="pt-BR" altLang="en-US" sz="100" kern="1200" dirty="0">
                <a:solidFill>
                  <a:srgbClr val="000000"/>
                </a:solidFill>
                <a:latin typeface="Arial (Body)"/>
              </a:rPr>
              <a:t> </a:t>
            </a:r>
            <a:r>
              <a:rPr lang="pt-BR" altLang="en-US" kern="1200" dirty="0">
                <a:solidFill>
                  <a:srgbClr val="000000"/>
                </a:solidFill>
                <a:latin typeface="Arial (Body)"/>
              </a:rPr>
              <a:t>B</a:t>
            </a:r>
            <a:r>
              <a:rPr lang="pt-BR" altLang="en-US" sz="100" kern="1200" dirty="0">
                <a:solidFill>
                  <a:srgbClr val="000000"/>
                </a:solidFill>
                <a:latin typeface="Arial (Body)"/>
              </a:rPr>
              <a:t> </a:t>
            </a:r>
            <a:r>
              <a:rPr lang="pt-BR" altLang="en-US" kern="1200" dirty="0">
                <a:solidFill>
                  <a:srgbClr val="000000"/>
                </a:solidFill>
                <a:latin typeface="Arial (Body)"/>
              </a:rPr>
              <a:t>I</a:t>
            </a:r>
            <a:r>
              <a:rPr lang="pt-BR" altLang="en-US" sz="100" kern="1200" dirty="0">
                <a:solidFill>
                  <a:srgbClr val="000000"/>
                </a:solidFill>
                <a:latin typeface="Arial (Body)"/>
              </a:rPr>
              <a:t> </a:t>
            </a:r>
            <a:r>
              <a:rPr lang="pt-BR" altLang="en-US" kern="1200" dirty="0">
                <a:solidFill>
                  <a:srgbClr val="000000"/>
                </a:solidFill>
                <a:latin typeface="Arial (Body)"/>
              </a:rPr>
              <a:t>T</a:t>
            </a:r>
            <a:r>
              <a:rPr lang="pt-BR" altLang="en-US" sz="100" kern="1200" dirty="0">
                <a:solidFill>
                  <a:srgbClr val="000000"/>
                </a:solidFill>
                <a:latin typeface="Arial (Body)"/>
              </a:rPr>
              <a:t> </a:t>
            </a:r>
            <a:r>
              <a:rPr lang="pt-BR" altLang="en-US" kern="1200" dirty="0">
                <a:solidFill>
                  <a:srgbClr val="000000"/>
                </a:solidFill>
                <a:latin typeface="Arial (Body)"/>
              </a:rPr>
              <a:t>D</a:t>
            </a:r>
            <a:r>
              <a:rPr lang="pt-BR" altLang="en-US" sz="100" kern="1200" dirty="0">
                <a:solidFill>
                  <a:srgbClr val="000000"/>
                </a:solidFill>
                <a:latin typeface="Arial (Body)"/>
              </a:rPr>
              <a:t> </a:t>
            </a:r>
            <a:r>
              <a:rPr lang="pt-BR" altLang="en-US" kern="1200" dirty="0">
                <a:solidFill>
                  <a:srgbClr val="000000"/>
                </a:solidFill>
                <a:latin typeface="Arial (Body)"/>
              </a:rPr>
              <a:t>A)</a:t>
            </a:r>
            <a:endParaRPr lang="en-US" altLang="en-US" kern="1200" dirty="0">
              <a:solidFill>
                <a:srgbClr val="000000"/>
              </a:solidFill>
              <a:latin typeface="Arial (Body)"/>
            </a:endParaRPr>
          </a:p>
        </p:txBody>
      </p:sp>
    </p:spTree>
    <p:extLst>
      <p:ext uri="{BB962C8B-B14F-4D97-AF65-F5344CB8AC3E}">
        <p14:creationId xmlns:p14="http://schemas.microsoft.com/office/powerpoint/2010/main" val="2318071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Financial Analysis Factors </a:t>
            </a:r>
            <a:r>
              <a:rPr lang="en-IN" sz="2000" b="0" kern="1200" dirty="0">
                <a:cs typeface="Times New Roman" panose="02020603050405020304" pitchFamily="18" charset="0"/>
              </a:rPr>
              <a:t>(2 of 2)</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Balance sheet</a:t>
            </a:r>
          </a:p>
          <a:p>
            <a:pPr marL="741553" lvl="1" indent="-284353">
              <a:spcAft>
                <a:spcPct val="0"/>
              </a:spcAft>
              <a:buSzPts val="2400"/>
            </a:pPr>
            <a:r>
              <a:rPr lang="en-US" altLang="en-US" kern="1200" dirty="0">
                <a:solidFill>
                  <a:srgbClr val="000000"/>
                </a:solidFill>
                <a:latin typeface="Arial (Body)"/>
              </a:rPr>
              <a:t>Asset</a:t>
            </a:r>
          </a:p>
          <a:p>
            <a:pPr marL="741553" lvl="1" indent="-284353">
              <a:spcAft>
                <a:spcPct val="0"/>
              </a:spcAft>
              <a:buSzPts val="2400"/>
            </a:pPr>
            <a:r>
              <a:rPr lang="en-US" altLang="en-US" kern="1200" dirty="0">
                <a:solidFill>
                  <a:srgbClr val="000000"/>
                </a:solidFill>
                <a:latin typeface="Arial (Body)"/>
              </a:rPr>
              <a:t>Current assets</a:t>
            </a:r>
          </a:p>
          <a:p>
            <a:pPr marL="741553" lvl="1" indent="-284353">
              <a:spcAft>
                <a:spcPct val="0"/>
              </a:spcAft>
              <a:buSzPts val="2400"/>
            </a:pPr>
            <a:r>
              <a:rPr lang="en-US" altLang="en-US" kern="1200" dirty="0">
                <a:solidFill>
                  <a:srgbClr val="000000"/>
                </a:solidFill>
                <a:latin typeface="Arial (Body)"/>
              </a:rPr>
              <a:t>Liabilities</a:t>
            </a:r>
          </a:p>
          <a:p>
            <a:pPr marL="741553" lvl="1" indent="-284353">
              <a:spcAft>
                <a:spcPct val="0"/>
              </a:spcAft>
              <a:buSzPts val="2400"/>
            </a:pPr>
            <a:r>
              <a:rPr lang="en-US" altLang="en-US" kern="1200" dirty="0">
                <a:solidFill>
                  <a:srgbClr val="000000"/>
                </a:solidFill>
                <a:latin typeface="Arial (Body)"/>
              </a:rPr>
              <a:t>Current liabilities</a:t>
            </a:r>
          </a:p>
          <a:p>
            <a:pPr marL="741553" lvl="1" indent="-284353">
              <a:spcAft>
                <a:spcPct val="0"/>
              </a:spcAft>
              <a:buSzPts val="2400"/>
            </a:pPr>
            <a:r>
              <a:rPr lang="en-US" altLang="en-US" kern="1200" dirty="0">
                <a:solidFill>
                  <a:srgbClr val="000000"/>
                </a:solidFill>
                <a:latin typeface="Arial (Body)"/>
              </a:rPr>
              <a:t>Long-term debt</a:t>
            </a:r>
          </a:p>
          <a:p>
            <a:pPr marL="741553" lvl="1" indent="-284353">
              <a:spcAft>
                <a:spcPct val="0"/>
              </a:spcAft>
              <a:buSzPts val="2400"/>
            </a:pPr>
            <a:r>
              <a:rPr lang="en-US" altLang="en-US" kern="1200" dirty="0">
                <a:solidFill>
                  <a:srgbClr val="000000"/>
                </a:solidFill>
                <a:latin typeface="Arial (Body)"/>
              </a:rPr>
              <a:t>Working capital</a:t>
            </a:r>
          </a:p>
        </p:txBody>
      </p:sp>
    </p:spTree>
    <p:extLst>
      <p:ext uri="{BB962C8B-B14F-4D97-AF65-F5344CB8AC3E}">
        <p14:creationId xmlns:p14="http://schemas.microsoft.com/office/powerpoint/2010/main" val="637869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70" y="1190713"/>
            <a:ext cx="8449811" cy="503339"/>
          </a:xfrm>
        </p:spPr>
        <p:txBody>
          <a:bodyPr>
            <a:normAutofit/>
          </a:bodyPr>
          <a:lstStyle/>
          <a:p>
            <a:r>
              <a:rPr lang="en-AU" sz="2400" b="1" dirty="0">
                <a:solidFill>
                  <a:srgbClr val="0B76BC"/>
                </a:solidFill>
                <a:latin typeface="+mn-lt"/>
              </a:rPr>
              <a:t>Resource Material</a:t>
            </a:r>
            <a:endParaRPr lang="en-AU" sz="2400" b="1" dirty="0">
              <a:solidFill>
                <a:srgbClr val="0B76BC"/>
              </a:solidFill>
              <a:latin typeface="+mn-lt"/>
            </a:endParaRPr>
          </a:p>
        </p:txBody>
      </p:sp>
      <p:sp>
        <p:nvSpPr>
          <p:cNvPr id="3" name="Content Placeholder 2"/>
          <p:cNvSpPr>
            <a:spLocks noGrp="1"/>
          </p:cNvSpPr>
          <p:nvPr>
            <p:ph sz="half" idx="1"/>
          </p:nvPr>
        </p:nvSpPr>
        <p:spPr>
          <a:xfrm>
            <a:off x="314587" y="1832471"/>
            <a:ext cx="4200263" cy="3657502"/>
          </a:xfrm>
        </p:spPr>
        <p:txBody>
          <a:bodyPr>
            <a:normAutofit/>
          </a:bodyPr>
          <a:lstStyle/>
          <a:p>
            <a:pPr marL="0" indent="0">
              <a:buNone/>
            </a:pPr>
            <a:r>
              <a:rPr lang="en-AU" dirty="0"/>
              <a:t>E-commerce 2019: Business, Technology and Society, Global Edition, 15th </a:t>
            </a:r>
            <a:r>
              <a:rPr lang="en-AU" dirty="0"/>
              <a:t>Edition</a:t>
            </a:r>
          </a:p>
          <a:p>
            <a:pPr marL="0" indent="0">
              <a:buNone/>
            </a:pPr>
            <a:r>
              <a:rPr lang="en-AU" dirty="0"/>
              <a:t>ISBN / EAN: 9781292303178</a:t>
            </a:r>
          </a:p>
          <a:p>
            <a:pPr marL="0" indent="0">
              <a:buNone/>
            </a:pPr>
            <a:r>
              <a:rPr lang="en-AU" dirty="0"/>
              <a:t>by Kenneth C. Laudon and Carol Guercio </a:t>
            </a:r>
            <a:r>
              <a:rPr lang="en-AU" dirty="0" err="1"/>
              <a:t>Traver</a:t>
            </a:r>
            <a:endParaRPr lang="en-AU" dirty="0"/>
          </a:p>
        </p:txBody>
      </p:sp>
      <p:sp>
        <p:nvSpPr>
          <p:cNvPr id="5" name="Slide Number Placeholder 4"/>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6" name="Group 5"/>
          <p:cNvGrpSpPr>
            <a:grpSpLocks/>
          </p:cNvGrpSpPr>
          <p:nvPr/>
        </p:nvGrpSpPr>
        <p:grpSpPr bwMode="auto">
          <a:xfrm>
            <a:off x="0" y="0"/>
            <a:ext cx="9144000" cy="269421"/>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6" name="Picture 15" descr="Front Cover: E-commerce 2019: Business. Technology. Society. Fifteenth Edition, Global Edition by Laudon and Tra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975" y="1041854"/>
            <a:ext cx="3601949" cy="4545000"/>
          </a:xfrm>
          <a:prstGeom prst="rect">
            <a:avLst/>
          </a:prstGeom>
          <a:ln w="9525">
            <a:solidFill>
              <a:schemeClr val="tx1"/>
            </a:solidFill>
          </a:ln>
        </p:spPr>
      </p:pic>
      <p:sp>
        <p:nvSpPr>
          <p:cNvPr id="4" name="Content Placeholder 3"/>
          <p:cNvSpPr>
            <a:spLocks noGrp="1"/>
          </p:cNvSpPr>
          <p:nvPr>
            <p:ph sz="half" idx="2"/>
          </p:nvPr>
        </p:nvSpPr>
        <p:spPr>
          <a:xfrm>
            <a:off x="4656975" y="1041854"/>
            <a:ext cx="3886200" cy="4351338"/>
          </a:xfrm>
        </p:spPr>
        <p:txBody>
          <a:bodyPr/>
          <a:lstStyle/>
          <a:p>
            <a:endParaRPr lang="en-AU" dirty="0"/>
          </a:p>
        </p:txBody>
      </p:sp>
    </p:spTree>
    <p:extLst>
      <p:ext uri="{BB962C8B-B14F-4D97-AF65-F5344CB8AC3E}">
        <p14:creationId xmlns:p14="http://schemas.microsoft.com/office/powerpoint/2010/main" val="1462602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in Action: Amazon </a:t>
            </a:r>
            <a:r>
              <a:rPr lang="en-IN" sz="2000" b="0" kern="1200" dirty="0">
                <a:cs typeface="Times New Roman" panose="02020603050405020304" pitchFamily="18" charset="0"/>
              </a:rPr>
              <a:t>(1 of 3)</a:t>
            </a:r>
            <a:endParaRPr lang="en-IN" sz="2000" dirty="0"/>
          </a:p>
        </p:txBody>
      </p:sp>
      <p:sp>
        <p:nvSpPr>
          <p:cNvPr id="3" name="Content Placeholder 2"/>
          <p:cNvSpPr>
            <a:spLocks noGrp="1"/>
          </p:cNvSpPr>
          <p:nvPr>
            <p:ph sz="quarter" idx="13"/>
          </p:nvPr>
        </p:nvSpPr>
        <p:spPr/>
        <p:txBody>
          <a:bodyPr/>
          <a:lstStyle/>
          <a:p>
            <a:pPr marL="255651" lvl="0" indent="-255651">
              <a:spcAft>
                <a:spcPct val="0"/>
              </a:spcAft>
              <a:tabLst/>
            </a:pPr>
            <a:r>
              <a:rPr lang="en-US" altLang="en-US" sz="2200" kern="1200" dirty="0">
                <a:solidFill>
                  <a:srgbClr val="000000"/>
                </a:solidFill>
              </a:rPr>
              <a:t>Vision:</a:t>
            </a:r>
          </a:p>
          <a:p>
            <a:pPr marL="741553" lvl="1" indent="-284353">
              <a:spcAft>
                <a:spcPct val="0"/>
              </a:spcAft>
            </a:pPr>
            <a:r>
              <a:rPr lang="en-US" sz="2200" dirty="0"/>
              <a:t>Lowest prices, best selection,</a:t>
            </a:r>
            <a:r>
              <a:rPr lang="en-US" altLang="ja-JP" sz="2200" kern="1200" dirty="0">
                <a:solidFill>
                  <a:srgbClr val="000000"/>
                </a:solidFill>
              </a:rPr>
              <a:t> most customer-centric</a:t>
            </a:r>
          </a:p>
          <a:p>
            <a:pPr marL="255651" lvl="0" indent="-255651">
              <a:spcAft>
                <a:spcPct val="0"/>
              </a:spcAft>
              <a:tabLst/>
            </a:pPr>
            <a:r>
              <a:rPr lang="en-US" altLang="en-US" sz="2200" kern="1200" dirty="0">
                <a:solidFill>
                  <a:srgbClr val="000000"/>
                </a:solidFill>
              </a:rPr>
              <a:t>Business model:</a:t>
            </a:r>
          </a:p>
          <a:p>
            <a:pPr marL="741553" lvl="1" indent="-284353">
              <a:spcAft>
                <a:spcPct val="0"/>
              </a:spcAft>
            </a:pPr>
            <a:r>
              <a:rPr lang="en-US" altLang="en-US" sz="2200" kern="1200" dirty="0">
                <a:solidFill>
                  <a:srgbClr val="000000"/>
                </a:solidFill>
              </a:rPr>
              <a:t>Retail, </a:t>
            </a:r>
            <a:r>
              <a:rPr lang="en-US" sz="2200" dirty="0"/>
              <a:t>third-party merchants,</a:t>
            </a:r>
            <a:r>
              <a:rPr lang="en-US" altLang="en-US" sz="2200" kern="1200" dirty="0">
                <a:solidFill>
                  <a:srgbClr val="000000"/>
                </a:solidFill>
              </a:rPr>
              <a:t> and Amazon Web Services</a:t>
            </a:r>
          </a:p>
          <a:p>
            <a:pPr marL="255651" lvl="0" indent="-255651">
              <a:spcAft>
                <a:spcPct val="0"/>
              </a:spcAft>
              <a:tabLst/>
            </a:pPr>
            <a:r>
              <a:rPr lang="en-US" altLang="en-US" sz="2200" kern="1200" dirty="0">
                <a:solidFill>
                  <a:srgbClr val="000000"/>
                </a:solidFill>
              </a:rPr>
              <a:t>Financial analysis:</a:t>
            </a:r>
          </a:p>
          <a:p>
            <a:pPr marL="741553" lvl="1" indent="-284353">
              <a:spcAft>
                <a:spcPct val="0"/>
              </a:spcAft>
            </a:pPr>
            <a:r>
              <a:rPr lang="en-US" altLang="en-US" sz="2200" kern="1200" dirty="0">
                <a:solidFill>
                  <a:srgbClr val="000000"/>
                </a:solidFill>
              </a:rPr>
              <a:t>Continued explosive revenue growth, profitable</a:t>
            </a:r>
          </a:p>
          <a:p>
            <a:pPr marL="255651" lvl="0" indent="-255651">
              <a:spcAft>
                <a:spcPct val="0"/>
              </a:spcAft>
              <a:tabLst/>
            </a:pPr>
            <a:r>
              <a:rPr lang="en-US" altLang="en-US" sz="2200" kern="1200" dirty="0">
                <a:solidFill>
                  <a:srgbClr val="000000"/>
                </a:solidFill>
              </a:rPr>
              <a:t>Strategic analysis/business strategy:</a:t>
            </a:r>
          </a:p>
          <a:p>
            <a:pPr marL="741553" lvl="1" indent="-284353">
              <a:spcAft>
                <a:spcPct val="0"/>
              </a:spcAft>
            </a:pPr>
            <a:r>
              <a:rPr lang="en-US" altLang="en-US" sz="2200" kern="1200" dirty="0">
                <a:solidFill>
                  <a:srgbClr val="000000"/>
                </a:solidFill>
              </a:rPr>
              <a:t>Maximize sales volume, lower costs and prices, acquisitions, mobile shopping, new products and services</a:t>
            </a:r>
          </a:p>
        </p:txBody>
      </p:sp>
    </p:spTree>
    <p:extLst>
      <p:ext uri="{BB962C8B-B14F-4D97-AF65-F5344CB8AC3E}">
        <p14:creationId xmlns:p14="http://schemas.microsoft.com/office/powerpoint/2010/main" val="3990828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in Action: Amazon </a:t>
            </a:r>
            <a:r>
              <a:rPr lang="en-IN" sz="2000" b="0" kern="1200" dirty="0">
                <a:cs typeface="Times New Roman" panose="02020603050405020304" pitchFamily="18" charset="0"/>
              </a:rPr>
              <a:t>(2 of 3)</a:t>
            </a:r>
            <a:endParaRPr lang="en-IN" dirty="0"/>
          </a:p>
        </p:txBody>
      </p:sp>
      <p:sp>
        <p:nvSpPr>
          <p:cNvPr id="3" name="Content Placeholder 2"/>
          <p:cNvSpPr>
            <a:spLocks noGrp="1"/>
          </p:cNvSpPr>
          <p:nvPr>
            <p:ph sz="quarter" idx="13"/>
          </p:nvPr>
        </p:nvSpPr>
        <p:spPr>
          <a:xfrm>
            <a:off x="457201" y="1556326"/>
            <a:ext cx="7817224" cy="4434275"/>
          </a:xfrm>
        </p:spPr>
        <p:txBody>
          <a:bodyPr/>
          <a:lstStyle/>
          <a:p>
            <a:pPr marL="255651" lvl="0" indent="-255651">
              <a:spcAft>
                <a:spcPct val="0"/>
              </a:spcAft>
              <a:buSzPts val="2400"/>
              <a:tabLst/>
            </a:pPr>
            <a:r>
              <a:rPr lang="en-US" altLang="en-US" kern="1200" dirty="0">
                <a:solidFill>
                  <a:srgbClr val="000000"/>
                </a:solidFill>
                <a:latin typeface="Arial (Body)"/>
              </a:rPr>
              <a:t>Strategic analysis/competition:</a:t>
            </a:r>
          </a:p>
          <a:p>
            <a:pPr marL="741553" lvl="1" indent="-284353">
              <a:spcAft>
                <a:spcPct val="0"/>
              </a:spcAft>
              <a:buSzPts val="2400"/>
            </a:pPr>
            <a:r>
              <a:rPr lang="en-US" altLang="en-US" kern="1200" dirty="0">
                <a:solidFill>
                  <a:srgbClr val="000000"/>
                </a:solidFill>
                <a:latin typeface="Arial (Body)"/>
              </a:rPr>
              <a:t>Online and offline general and catalog merchandisers, web services</a:t>
            </a:r>
          </a:p>
          <a:p>
            <a:pPr marL="255651" lvl="0" indent="-255651">
              <a:spcAft>
                <a:spcPct val="0"/>
              </a:spcAft>
              <a:buSzPts val="2400"/>
              <a:tabLst/>
            </a:pPr>
            <a:r>
              <a:rPr lang="en-US" kern="1200" dirty="0">
                <a:solidFill>
                  <a:srgbClr val="000000"/>
                </a:solidFill>
                <a:latin typeface="Arial (Body)"/>
              </a:rPr>
              <a:t>Strategic analysis/technology:</a:t>
            </a:r>
          </a:p>
          <a:p>
            <a:pPr marL="741553" lvl="1" indent="-284353">
              <a:spcAft>
                <a:spcPct val="0"/>
              </a:spcAft>
              <a:buSzPts val="2400"/>
            </a:pPr>
            <a:r>
              <a:rPr lang="en-US" kern="1200" dirty="0">
                <a:solidFill>
                  <a:srgbClr val="000000"/>
                </a:solidFill>
                <a:latin typeface="Arial (Body)"/>
              </a:rPr>
              <a:t>Largest, most sophisticated collection of online retailing technologies available</a:t>
            </a:r>
          </a:p>
          <a:p>
            <a:pPr marL="255651" lvl="0" indent="-255651">
              <a:spcAft>
                <a:spcPct val="0"/>
              </a:spcAft>
              <a:buSzPts val="2400"/>
              <a:tabLst/>
            </a:pPr>
            <a:r>
              <a:rPr lang="en-US" kern="1200" dirty="0">
                <a:solidFill>
                  <a:srgbClr val="000000"/>
                </a:solidFill>
                <a:latin typeface="Arial (Body)"/>
              </a:rPr>
              <a:t>Strategic analysis/social, legal:</a:t>
            </a:r>
          </a:p>
          <a:p>
            <a:pPr marL="741553" lvl="1" indent="-284353">
              <a:spcAft>
                <a:spcPct val="0"/>
              </a:spcAft>
              <a:buSzPts val="2400"/>
            </a:pPr>
            <a:r>
              <a:rPr lang="en-US" kern="1200" dirty="0">
                <a:solidFill>
                  <a:srgbClr val="000000"/>
                </a:solidFill>
                <a:latin typeface="Arial (Body)"/>
              </a:rPr>
              <a:t>Sales tax, patent lawsuits</a:t>
            </a:r>
          </a:p>
        </p:txBody>
      </p:sp>
    </p:spTree>
    <p:extLst>
      <p:ext uri="{BB962C8B-B14F-4D97-AF65-F5344CB8AC3E}">
        <p14:creationId xmlns:p14="http://schemas.microsoft.com/office/powerpoint/2010/main" val="506998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E-commerce in Action: Amazon </a:t>
            </a:r>
            <a:r>
              <a:rPr lang="en-IN" sz="2000" b="0" kern="1200" dirty="0">
                <a:cs typeface="Times New Roman" panose="02020603050405020304" pitchFamily="18" charset="0"/>
              </a:rPr>
              <a:t>(3 of 3)</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Future prospects:</a:t>
            </a:r>
          </a:p>
          <a:p>
            <a:pPr marL="741553" lvl="1" indent="-284353">
              <a:spcAft>
                <a:spcPct val="0"/>
              </a:spcAft>
              <a:buSzPts val="2400"/>
            </a:pPr>
            <a:r>
              <a:rPr lang="en-US" kern="1200" dirty="0">
                <a:solidFill>
                  <a:srgbClr val="000000"/>
                </a:solidFill>
                <a:latin typeface="Arial (Body)"/>
              </a:rPr>
              <a:t>Amazon has turned corner to sustainable profitability</a:t>
            </a:r>
          </a:p>
          <a:p>
            <a:pPr marL="741553" lvl="1" indent="-284353">
              <a:spcAft>
                <a:spcPct val="0"/>
              </a:spcAft>
              <a:buSzPts val="2400"/>
            </a:pPr>
            <a:r>
              <a:rPr lang="en-US" kern="1200" dirty="0">
                <a:solidFill>
                  <a:srgbClr val="000000"/>
                </a:solidFill>
                <a:latin typeface="Arial (Body)"/>
              </a:rPr>
              <a:t>Increased profits from Amazon Web Services</a:t>
            </a:r>
          </a:p>
          <a:p>
            <a:pPr marL="741553" lvl="1" indent="-284353">
              <a:spcAft>
                <a:spcPct val="0"/>
              </a:spcAft>
              <a:buSzPts val="2400"/>
            </a:pPr>
            <a:r>
              <a:rPr lang="en-US" kern="1200" dirty="0">
                <a:solidFill>
                  <a:srgbClr val="000000"/>
                </a:solidFill>
                <a:latin typeface="Arial (Body)"/>
              </a:rPr>
              <a:t>Amazon Prime</a:t>
            </a:r>
          </a:p>
          <a:p>
            <a:pPr marL="741553" lvl="1" indent="-284353">
              <a:spcAft>
                <a:spcPct val="0"/>
              </a:spcAft>
              <a:buSzPts val="2400"/>
            </a:pPr>
            <a:r>
              <a:rPr lang="en-US" kern="1200" dirty="0">
                <a:solidFill>
                  <a:srgbClr val="000000"/>
                </a:solidFill>
                <a:latin typeface="Arial (Body)"/>
              </a:rPr>
              <a:t>Continues to invest in future products and services</a:t>
            </a:r>
          </a:p>
        </p:txBody>
      </p:sp>
    </p:spTree>
    <p:extLst>
      <p:ext uri="{BB962C8B-B14F-4D97-AF65-F5344CB8AC3E}">
        <p14:creationId xmlns:p14="http://schemas.microsoft.com/office/powerpoint/2010/main" val="1755878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kern="1200" dirty="0">
                <a:cs typeface="Times New Roman" panose="02020603050405020304" pitchFamily="18" charset="0"/>
              </a:rPr>
              <a:t>E-Tailing </a:t>
            </a:r>
            <a:r>
              <a:rPr lang="en-US" kern="1200" dirty="0">
                <a:cs typeface="Times New Roman" panose="02020603050405020304" pitchFamily="18" charset="0"/>
              </a:rPr>
              <a:t>Business Models</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rPr>
              <a:t>Virtual merchant</a:t>
            </a:r>
          </a:p>
          <a:p>
            <a:pPr marL="741553" lvl="1" indent="-284353">
              <a:spcAft>
                <a:spcPct val="0"/>
              </a:spcAft>
              <a:buSzPts val="2400"/>
            </a:pPr>
            <a:r>
              <a:rPr lang="en-US" altLang="en-US" kern="1200" dirty="0">
                <a:solidFill>
                  <a:srgbClr val="000000"/>
                </a:solidFill>
              </a:rPr>
              <a:t>Amazon, Newegg, Overstock, Wayfair, Blue Nile</a:t>
            </a:r>
          </a:p>
          <a:p>
            <a:pPr marL="255651" lvl="0" indent="-255651">
              <a:spcAft>
                <a:spcPct val="0"/>
              </a:spcAft>
              <a:buSzPts val="2400"/>
              <a:tabLst/>
            </a:pPr>
            <a:r>
              <a:rPr lang="en-US" altLang="en-US" kern="1200" dirty="0">
                <a:solidFill>
                  <a:srgbClr val="000000"/>
                </a:solidFill>
              </a:rPr>
              <a:t>Omni-channel merchants (bricks-and-clicks)</a:t>
            </a:r>
          </a:p>
          <a:p>
            <a:pPr marL="741553" lvl="1" indent="-284353">
              <a:spcAft>
                <a:spcPct val="0"/>
              </a:spcAft>
              <a:buSzPts val="2400"/>
            </a:pPr>
            <a:r>
              <a:rPr lang="en-US" altLang="en-US" kern="1200" dirty="0">
                <a:solidFill>
                  <a:srgbClr val="000000"/>
                </a:solidFill>
              </a:rPr>
              <a:t>Walmart, Macy’s, J</a:t>
            </a:r>
            <a:r>
              <a:rPr lang="en-US" altLang="en-US" sz="100" kern="1200" dirty="0">
                <a:solidFill>
                  <a:srgbClr val="000000"/>
                </a:solidFill>
              </a:rPr>
              <a:t> </a:t>
            </a:r>
            <a:r>
              <a:rPr lang="en-US" altLang="en-US" kern="1200" dirty="0">
                <a:solidFill>
                  <a:srgbClr val="000000"/>
                </a:solidFill>
              </a:rPr>
              <a:t>C</a:t>
            </a:r>
            <a:r>
              <a:rPr lang="en-US" altLang="en-US" sz="100" kern="1200" dirty="0">
                <a:solidFill>
                  <a:srgbClr val="000000"/>
                </a:solidFill>
              </a:rPr>
              <a:t> </a:t>
            </a:r>
            <a:r>
              <a:rPr lang="en-US" altLang="en-US" kern="1200" dirty="0">
                <a:solidFill>
                  <a:srgbClr val="000000"/>
                </a:solidFill>
              </a:rPr>
              <a:t>Penney, Staples, Target</a:t>
            </a:r>
          </a:p>
          <a:p>
            <a:pPr marL="255651" lvl="0" indent="-255651">
              <a:spcAft>
                <a:spcPct val="0"/>
              </a:spcAft>
              <a:buSzPts val="2400"/>
              <a:tabLst/>
            </a:pPr>
            <a:r>
              <a:rPr lang="en-US" altLang="en-US" kern="1200" dirty="0">
                <a:solidFill>
                  <a:srgbClr val="000000"/>
                </a:solidFill>
              </a:rPr>
              <a:t>Catalog merchant</a:t>
            </a:r>
          </a:p>
          <a:p>
            <a:pPr marL="741553" lvl="1" indent="-284353">
              <a:spcAft>
                <a:spcPct val="0"/>
              </a:spcAft>
              <a:buSzPts val="2400"/>
            </a:pPr>
            <a:r>
              <a:rPr lang="en-US" altLang="en-US" kern="1200" dirty="0">
                <a:solidFill>
                  <a:srgbClr val="000000"/>
                </a:solidFill>
              </a:rPr>
              <a:t>Lands</a:t>
            </a:r>
            <a:r>
              <a:rPr lang="en-IN" altLang="ja-JP" kern="1200" dirty="0">
                <a:solidFill>
                  <a:srgbClr val="000000"/>
                </a:solidFill>
              </a:rPr>
              <a:t>’</a:t>
            </a:r>
            <a:r>
              <a:rPr lang="en-US" altLang="ja-JP" kern="1200" dirty="0">
                <a:solidFill>
                  <a:srgbClr val="000000"/>
                </a:solidFill>
              </a:rPr>
              <a:t> End, L.L. Bean, C</a:t>
            </a:r>
            <a:r>
              <a:rPr lang="en-US" altLang="ja-JP" sz="100" kern="1200" dirty="0">
                <a:solidFill>
                  <a:srgbClr val="000000"/>
                </a:solidFill>
              </a:rPr>
              <a:t> </a:t>
            </a:r>
            <a:r>
              <a:rPr lang="en-US" altLang="ja-JP" kern="1200" dirty="0">
                <a:solidFill>
                  <a:srgbClr val="000000"/>
                </a:solidFill>
              </a:rPr>
              <a:t>D</a:t>
            </a:r>
            <a:r>
              <a:rPr lang="en-US" altLang="ja-JP" sz="100" kern="1200" dirty="0">
                <a:solidFill>
                  <a:srgbClr val="000000"/>
                </a:solidFill>
              </a:rPr>
              <a:t> </a:t>
            </a:r>
            <a:r>
              <a:rPr lang="en-US" altLang="ja-JP" kern="1200" dirty="0">
                <a:solidFill>
                  <a:srgbClr val="000000"/>
                </a:solidFill>
              </a:rPr>
              <a:t>W Corp, Cabela’s</a:t>
            </a:r>
          </a:p>
          <a:p>
            <a:pPr marL="255651" lvl="0" indent="-255651">
              <a:spcAft>
                <a:spcPct val="0"/>
              </a:spcAft>
              <a:buSzPts val="2400"/>
              <a:tabLst/>
            </a:pPr>
            <a:r>
              <a:rPr lang="en-US" altLang="en-US" kern="1200" dirty="0">
                <a:solidFill>
                  <a:srgbClr val="000000"/>
                </a:solidFill>
              </a:rPr>
              <a:t>Manufacturer-direct</a:t>
            </a:r>
          </a:p>
          <a:p>
            <a:pPr marL="741553" lvl="1" indent="-284353">
              <a:spcAft>
                <a:spcPct val="0"/>
              </a:spcAft>
              <a:buSzPts val="2400"/>
            </a:pPr>
            <a:r>
              <a:rPr lang="en-US" altLang="en-US" kern="1200" dirty="0">
                <a:solidFill>
                  <a:srgbClr val="000000"/>
                </a:solidFill>
              </a:rPr>
              <a:t>Apple, Dell, Sony</a:t>
            </a:r>
          </a:p>
          <a:p>
            <a:pPr marL="741553" lvl="1" indent="-284353">
              <a:spcAft>
                <a:spcPct val="0"/>
              </a:spcAft>
              <a:buSzPts val="2400"/>
            </a:pPr>
            <a:r>
              <a:rPr lang="en-US" kern="1200" dirty="0">
                <a:solidFill>
                  <a:srgbClr val="000000"/>
                </a:solidFill>
              </a:rPr>
              <a:t>Digital native verticals: Warby Parker, Everlane</a:t>
            </a:r>
            <a:endParaRPr lang="en-US" altLang="en-US" kern="1200" dirty="0">
              <a:solidFill>
                <a:srgbClr val="000000"/>
              </a:solidFill>
            </a:endParaRPr>
          </a:p>
        </p:txBody>
      </p:sp>
    </p:spTree>
    <p:extLst>
      <p:ext uri="{BB962C8B-B14F-4D97-AF65-F5344CB8AC3E}">
        <p14:creationId xmlns:p14="http://schemas.microsoft.com/office/powerpoint/2010/main" val="75289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a:t>
            </a:r>
            <a:r>
              <a:rPr lang="en-IN" sz="3400" kern="1200" dirty="0" smtClean="0">
                <a:cs typeface="Times New Roman" panose="02020603050405020304" pitchFamily="18" charset="0"/>
              </a:rPr>
              <a:t>11.4 </a:t>
            </a:r>
            <a:r>
              <a:rPr lang="en-IN" sz="3400" kern="1200" dirty="0">
                <a:cs typeface="Times New Roman" panose="02020603050405020304" pitchFamily="18" charset="0"/>
              </a:rPr>
              <a:t>Share of Online Retail Sales by Type of Company</a:t>
            </a:r>
            <a:endParaRPr lang="en-IN" sz="3400" dirty="0"/>
          </a:p>
        </p:txBody>
      </p:sp>
      <p:pic>
        <p:nvPicPr>
          <p:cNvPr id="5" name="Picture 4" descr="Omni channel merchants. 31%. Virtual merchants. 45%. Catalog merchants. 8%. Manufacturing direct.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24" y="1715843"/>
            <a:ext cx="6206751" cy="4391712"/>
          </a:xfrm>
          <a:prstGeom prst="rect">
            <a:avLst/>
          </a:prstGeom>
        </p:spPr>
      </p:pic>
    </p:spTree>
    <p:extLst>
      <p:ext uri="{BB962C8B-B14F-4D97-AF65-F5344CB8AC3E}">
        <p14:creationId xmlns:p14="http://schemas.microsoft.com/office/powerpoint/2010/main" val="87907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Common Themes in Online Retailing</a:t>
            </a:r>
            <a:endParaRPr lang="en-IN" sz="3400" dirty="0"/>
          </a:p>
        </p:txBody>
      </p:sp>
      <p:sp>
        <p:nvSpPr>
          <p:cNvPr id="3" name="Content Placeholder 2"/>
          <p:cNvSpPr>
            <a:spLocks noGrp="1"/>
          </p:cNvSpPr>
          <p:nvPr>
            <p:ph sz="quarter" idx="13"/>
          </p:nvPr>
        </p:nvSpPr>
        <p:spPr/>
        <p:txBody>
          <a:bodyPr/>
          <a:lstStyle/>
          <a:p>
            <a:pPr marL="255651" lvl="0" indent="-255651">
              <a:spcAft>
                <a:spcPct val="0"/>
              </a:spcAft>
              <a:tabLst/>
            </a:pPr>
            <a:r>
              <a:rPr lang="en-US" sz="2200" kern="1200" dirty="0">
                <a:solidFill>
                  <a:srgbClr val="000000"/>
                </a:solidFill>
              </a:rPr>
              <a:t>Online retail fastest growing channel in retail commerce</a:t>
            </a:r>
          </a:p>
          <a:p>
            <a:pPr marL="741553" lvl="1" indent="-284353">
              <a:spcAft>
                <a:spcPct val="0"/>
              </a:spcAft>
            </a:pPr>
            <a:r>
              <a:rPr lang="en-US" sz="2200" kern="1200" dirty="0">
                <a:solidFill>
                  <a:srgbClr val="000000"/>
                </a:solidFill>
              </a:rPr>
              <a:t>Profits for startup ventures have been difficult to achieve</a:t>
            </a:r>
          </a:p>
          <a:p>
            <a:pPr marL="255651" lvl="0" indent="-255651">
              <a:spcAft>
                <a:spcPct val="0"/>
              </a:spcAft>
              <a:tabLst/>
            </a:pPr>
            <a:r>
              <a:rPr lang="en-US" sz="2200" kern="1200" dirty="0">
                <a:solidFill>
                  <a:srgbClr val="000000"/>
                </a:solidFill>
              </a:rPr>
              <a:t>Disintermediation has not occurred</a:t>
            </a:r>
          </a:p>
          <a:p>
            <a:pPr marL="255651" lvl="0" indent="-255651">
              <a:spcAft>
                <a:spcPct val="0"/>
              </a:spcAft>
              <a:tabLst/>
            </a:pPr>
            <a:r>
              <a:rPr lang="en-US" sz="2200" kern="1200" dirty="0">
                <a:solidFill>
                  <a:srgbClr val="000000"/>
                </a:solidFill>
              </a:rPr>
              <a:t>Established merchants need to create integrated shopping experience to succeed online</a:t>
            </a:r>
          </a:p>
          <a:p>
            <a:pPr marL="255651" lvl="0" indent="-255651">
              <a:spcAft>
                <a:spcPct val="0"/>
              </a:spcAft>
              <a:tabLst/>
            </a:pPr>
            <a:r>
              <a:rPr lang="en-US" sz="2200" kern="1200" dirty="0">
                <a:solidFill>
                  <a:srgbClr val="000000"/>
                </a:solidFill>
              </a:rPr>
              <a:t>Growth of online specialty merchants (e.g., Blue Nile)</a:t>
            </a:r>
          </a:p>
          <a:p>
            <a:pPr marL="255651" lvl="0" indent="-255651">
              <a:spcAft>
                <a:spcPct val="0"/>
              </a:spcAft>
              <a:tabLst/>
            </a:pPr>
            <a:r>
              <a:rPr lang="en-US" sz="2200" kern="1200" dirty="0">
                <a:solidFill>
                  <a:srgbClr val="000000"/>
                </a:solidFill>
              </a:rPr>
              <a:t>Extraordinary growth of social, local, and mobile e-commerce</a:t>
            </a:r>
          </a:p>
          <a:p>
            <a:pPr marL="255651" lvl="0" indent="-255651">
              <a:spcAft>
                <a:spcPct val="0"/>
              </a:spcAft>
              <a:tabLst/>
            </a:pPr>
            <a:r>
              <a:rPr lang="en-US" sz="2200" kern="1200" dirty="0">
                <a:solidFill>
                  <a:srgbClr val="000000"/>
                </a:solidFill>
              </a:rPr>
              <a:t>Increasing use of big data analytics by retailers</a:t>
            </a:r>
          </a:p>
        </p:txBody>
      </p:sp>
    </p:spTree>
    <p:extLst>
      <p:ext uri="{BB962C8B-B14F-4D97-AF65-F5344CB8AC3E}">
        <p14:creationId xmlns:p14="http://schemas.microsoft.com/office/powerpoint/2010/main" val="654681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Insight on Technology: Big Data and Predictive Marketing</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defRPr/>
            </a:pPr>
            <a:r>
              <a:rPr lang="en-US" kern="1200" dirty="0">
                <a:solidFill>
                  <a:srgbClr val="000000"/>
                </a:solidFill>
                <a:latin typeface="Arial (Body)"/>
              </a:rPr>
              <a:t>How does big data enable predictive marketing?</a:t>
            </a:r>
          </a:p>
          <a:p>
            <a:pPr marL="741553" lvl="1" indent="-284353">
              <a:spcAft>
                <a:spcPct val="0"/>
              </a:spcAft>
              <a:buSzPts val="2400"/>
              <a:defRPr/>
            </a:pPr>
            <a:r>
              <a:rPr lang="en-US" kern="1200" dirty="0">
                <a:solidFill>
                  <a:srgbClr val="000000"/>
                </a:solidFill>
                <a:latin typeface="Arial (Body)"/>
              </a:rPr>
              <a:t>Are there any drawbacks to the increasing use of predictive marketing?</a:t>
            </a:r>
          </a:p>
          <a:p>
            <a:pPr marL="741553" lvl="1" indent="-284353">
              <a:spcAft>
                <a:spcPct val="0"/>
              </a:spcAft>
              <a:buSzPts val="2400"/>
              <a:defRPr/>
            </a:pPr>
            <a:r>
              <a:rPr lang="en-US" kern="1200" dirty="0">
                <a:solidFill>
                  <a:srgbClr val="000000"/>
                </a:solidFill>
                <a:latin typeface="Arial (Body)"/>
              </a:rPr>
              <a:t>Have you experienced predictive marketing in your own shopping? If so, what was the experience like - were suggestions accurate and helpful?</a:t>
            </a:r>
          </a:p>
        </p:txBody>
      </p:sp>
    </p:spTree>
    <p:extLst>
      <p:ext uri="{BB962C8B-B14F-4D97-AF65-F5344CB8AC3E}">
        <p14:creationId xmlns:p14="http://schemas.microsoft.com/office/powerpoint/2010/main" val="373215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The Service Sector: Offline and Online</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Service sector:</a:t>
            </a:r>
          </a:p>
          <a:p>
            <a:pPr marL="741553" lvl="1" indent="-284353">
              <a:spcAft>
                <a:spcPct val="0"/>
              </a:spcAft>
              <a:buSzPts val="2400"/>
            </a:pPr>
            <a:r>
              <a:rPr lang="en-US" kern="1200" dirty="0">
                <a:solidFill>
                  <a:srgbClr val="000000"/>
                </a:solidFill>
              </a:rPr>
              <a:t>Largest and most rapidly expanding part of economies of advanced industrial nations</a:t>
            </a:r>
          </a:p>
          <a:p>
            <a:pPr marL="741553" lvl="1" indent="-284353">
              <a:spcAft>
                <a:spcPct val="0"/>
              </a:spcAft>
              <a:buSzPts val="2400"/>
            </a:pPr>
            <a:r>
              <a:rPr lang="en-US" kern="1200" dirty="0">
                <a:solidFill>
                  <a:srgbClr val="000000"/>
                </a:solidFill>
              </a:rPr>
              <a:t>Concerned with performing tasks in and around households, business firms, and institutions</a:t>
            </a:r>
          </a:p>
          <a:p>
            <a:pPr marL="1144778" lvl="2" indent="-230378">
              <a:spcAft>
                <a:spcPct val="0"/>
              </a:spcAft>
              <a:buSzPts val="2400"/>
            </a:pPr>
            <a:r>
              <a:rPr lang="en-US" kern="1200" dirty="0">
                <a:solidFill>
                  <a:srgbClr val="000000"/>
                </a:solidFill>
              </a:rPr>
              <a:t>Includes doctors, lawyers, accountants, business consultants, and so on</a:t>
            </a:r>
          </a:p>
          <a:p>
            <a:pPr marL="741553" lvl="1" indent="-284353">
              <a:spcAft>
                <a:spcPct val="0"/>
              </a:spcAft>
              <a:buSzPts val="2400"/>
            </a:pPr>
            <a:r>
              <a:rPr lang="en-US" kern="1200" dirty="0">
                <a:solidFill>
                  <a:srgbClr val="000000"/>
                </a:solidFill>
              </a:rPr>
              <a:t>Employs 4 out of 5 U.S. workers</a:t>
            </a:r>
          </a:p>
          <a:p>
            <a:pPr marL="741553" lvl="1" indent="-284353">
              <a:spcAft>
                <a:spcPct val="0"/>
              </a:spcAft>
              <a:buSzPts val="2400"/>
            </a:pPr>
            <a:r>
              <a:rPr lang="en-US" dirty="0"/>
              <a:t>About </a:t>
            </a:r>
            <a:r>
              <a:rPr lang="en-US" kern="1200" dirty="0">
                <a:solidFill>
                  <a:srgbClr val="000000"/>
                </a:solidFill>
              </a:rPr>
              <a:t>80% of U.S. G</a:t>
            </a:r>
            <a:r>
              <a:rPr lang="en-US" sz="100" kern="1200" dirty="0">
                <a:solidFill>
                  <a:srgbClr val="000000"/>
                </a:solidFill>
              </a:rPr>
              <a:t> </a:t>
            </a:r>
            <a:r>
              <a:rPr lang="en-US" kern="1200" dirty="0">
                <a:solidFill>
                  <a:srgbClr val="000000"/>
                </a:solidFill>
              </a:rPr>
              <a:t>D</a:t>
            </a:r>
            <a:r>
              <a:rPr lang="en-US" sz="100" kern="1200" dirty="0">
                <a:solidFill>
                  <a:srgbClr val="000000"/>
                </a:solidFill>
              </a:rPr>
              <a:t> </a:t>
            </a:r>
            <a:r>
              <a:rPr lang="en-US" kern="1200" dirty="0">
                <a:solidFill>
                  <a:srgbClr val="000000"/>
                </a:solidFill>
              </a:rPr>
              <a:t>P</a:t>
            </a:r>
          </a:p>
        </p:txBody>
      </p:sp>
    </p:spTree>
    <p:extLst>
      <p:ext uri="{BB962C8B-B14F-4D97-AF65-F5344CB8AC3E}">
        <p14:creationId xmlns:p14="http://schemas.microsoft.com/office/powerpoint/2010/main" val="148005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dirty="0">
                <a:cs typeface="Times New Roman" panose="02020603050405020304" pitchFamily="18" charset="0"/>
              </a:rPr>
              <a:t>Service Industries</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Major service industry groups:</a:t>
            </a:r>
          </a:p>
          <a:p>
            <a:pPr marL="741553" lvl="1" indent="-284353">
              <a:spcAft>
                <a:spcPct val="0"/>
              </a:spcAft>
              <a:buSzPts val="2400"/>
            </a:pPr>
            <a:r>
              <a:rPr lang="en-US" altLang="en-US" kern="1200" dirty="0">
                <a:solidFill>
                  <a:srgbClr val="000000"/>
                </a:solidFill>
                <a:latin typeface="Arial (Body)"/>
              </a:rPr>
              <a:t>Finance</a:t>
            </a:r>
          </a:p>
          <a:p>
            <a:pPr marL="741553" lvl="1" indent="-284353">
              <a:spcAft>
                <a:spcPct val="0"/>
              </a:spcAft>
              <a:buSzPts val="2400"/>
            </a:pPr>
            <a:r>
              <a:rPr lang="en-US" altLang="en-US" kern="1200" dirty="0">
                <a:solidFill>
                  <a:srgbClr val="000000"/>
                </a:solidFill>
                <a:latin typeface="Arial (Body)"/>
              </a:rPr>
              <a:t>Insurance</a:t>
            </a:r>
          </a:p>
          <a:p>
            <a:pPr marL="741553" lvl="1" indent="-284353">
              <a:spcAft>
                <a:spcPct val="0"/>
              </a:spcAft>
              <a:buSzPts val="2400"/>
            </a:pPr>
            <a:r>
              <a:rPr lang="en-US" altLang="en-US" kern="1200" dirty="0">
                <a:solidFill>
                  <a:srgbClr val="000000"/>
                </a:solidFill>
                <a:latin typeface="Arial (Body)"/>
              </a:rPr>
              <a:t>Real estate</a:t>
            </a:r>
          </a:p>
          <a:p>
            <a:pPr marL="741553" lvl="1" indent="-284353">
              <a:spcAft>
                <a:spcPct val="0"/>
              </a:spcAft>
              <a:buSzPts val="2400"/>
            </a:pPr>
            <a:r>
              <a:rPr lang="en-US" altLang="en-US" kern="1200" dirty="0">
                <a:solidFill>
                  <a:srgbClr val="000000"/>
                </a:solidFill>
                <a:latin typeface="Arial (Body)"/>
              </a:rPr>
              <a:t>Travel</a:t>
            </a:r>
          </a:p>
          <a:p>
            <a:pPr marL="741553" lvl="1" indent="-284353">
              <a:spcAft>
                <a:spcPct val="0"/>
              </a:spcAft>
              <a:buSzPts val="2400"/>
            </a:pPr>
            <a:r>
              <a:rPr lang="en-US" altLang="en-US" kern="1200" dirty="0">
                <a:solidFill>
                  <a:srgbClr val="000000"/>
                </a:solidFill>
                <a:latin typeface="Arial (Body)"/>
              </a:rPr>
              <a:t>Professional services-legal, accounting</a:t>
            </a:r>
          </a:p>
          <a:p>
            <a:pPr marL="741553" lvl="1" indent="-284353">
              <a:spcAft>
                <a:spcPct val="0"/>
              </a:spcAft>
              <a:buSzPts val="2400"/>
            </a:pPr>
            <a:r>
              <a:rPr lang="en-US" altLang="en-US" kern="1200" dirty="0">
                <a:solidFill>
                  <a:srgbClr val="000000"/>
                </a:solidFill>
                <a:latin typeface="Arial (Body)"/>
              </a:rPr>
              <a:t>Business services-consulting, advertising, marketing, and so on</a:t>
            </a:r>
          </a:p>
          <a:p>
            <a:pPr marL="741553" lvl="1" indent="-284353">
              <a:spcAft>
                <a:spcPct val="0"/>
              </a:spcAft>
              <a:buSzPts val="2400"/>
            </a:pPr>
            <a:r>
              <a:rPr lang="en-US" altLang="en-US" kern="1200" dirty="0">
                <a:solidFill>
                  <a:srgbClr val="000000"/>
                </a:solidFill>
                <a:latin typeface="Arial (Body)"/>
              </a:rPr>
              <a:t>Health services</a:t>
            </a:r>
          </a:p>
          <a:p>
            <a:pPr marL="741553" lvl="1" indent="-284353">
              <a:spcAft>
                <a:spcPct val="0"/>
              </a:spcAft>
              <a:buSzPts val="2400"/>
            </a:pPr>
            <a:r>
              <a:rPr lang="en-US" altLang="en-US" kern="1200" dirty="0">
                <a:solidFill>
                  <a:srgbClr val="000000"/>
                </a:solidFill>
                <a:latin typeface="Arial (Body)"/>
              </a:rPr>
              <a:t>Educational services</a:t>
            </a:r>
          </a:p>
        </p:txBody>
      </p:sp>
    </p:spTree>
    <p:extLst>
      <p:ext uri="{BB962C8B-B14F-4D97-AF65-F5344CB8AC3E}">
        <p14:creationId xmlns:p14="http://schemas.microsoft.com/office/powerpoint/2010/main" val="3132390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Online Financial Services</a:t>
            </a:r>
            <a:endParaRPr lang="en-IN" dirty="0"/>
          </a:p>
        </p:txBody>
      </p:sp>
      <p:sp>
        <p:nvSpPr>
          <p:cNvPr id="3" name="Content Placeholder 2"/>
          <p:cNvSpPr>
            <a:spLocks noGrp="1"/>
          </p:cNvSpPr>
          <p:nvPr>
            <p:ph sz="quarter" idx="13"/>
          </p:nvPr>
        </p:nvSpPr>
        <p:spPr/>
        <p:txBody>
          <a:bodyPr/>
          <a:lstStyle/>
          <a:p>
            <a:pPr marL="255600" lvl="0">
              <a:spcAft>
                <a:spcPct val="0"/>
              </a:spcAft>
              <a:buSzPts val="2400"/>
              <a:tabLst/>
              <a:defRPr/>
            </a:pPr>
            <a:r>
              <a:rPr lang="pt-BR" kern="1200" dirty="0">
                <a:solidFill>
                  <a:srgbClr val="000000"/>
                </a:solidFill>
              </a:rPr>
              <a:t>E-commerce </a:t>
            </a:r>
            <a:r>
              <a:rPr lang="en-US" kern="1200" dirty="0">
                <a:solidFill>
                  <a:srgbClr val="000000"/>
                </a:solidFill>
              </a:rPr>
              <a:t>has transformed banking and financial services</a:t>
            </a:r>
          </a:p>
          <a:p>
            <a:pPr marL="741553" lvl="1" indent="-284353">
              <a:spcAft>
                <a:spcPct val="0"/>
              </a:spcAft>
              <a:buSzPts val="2400"/>
              <a:defRPr/>
            </a:pPr>
            <a:r>
              <a:rPr lang="en-US" kern="1200" dirty="0">
                <a:solidFill>
                  <a:srgbClr val="000000"/>
                </a:solidFill>
                <a:ea typeface="ＭＳ Ｐゴシック" charset="0"/>
              </a:rPr>
              <a:t>Major institutions deploy online services</a:t>
            </a:r>
          </a:p>
          <a:p>
            <a:pPr marL="255600" lvl="0">
              <a:spcAft>
                <a:spcPct val="0"/>
              </a:spcAft>
              <a:buSzPts val="2400"/>
              <a:tabLst/>
              <a:defRPr/>
            </a:pPr>
            <a:r>
              <a:rPr lang="en-US" kern="1200" dirty="0">
                <a:solidFill>
                  <a:srgbClr val="000000"/>
                </a:solidFill>
              </a:rPr>
              <a:t>Online financial consumer behavior</a:t>
            </a:r>
          </a:p>
          <a:p>
            <a:pPr marL="741553" lvl="1" indent="-284353">
              <a:spcAft>
                <a:spcPct val="0"/>
              </a:spcAft>
              <a:buSzPts val="2400"/>
              <a:defRPr/>
            </a:pPr>
            <a:r>
              <a:rPr lang="en-US" kern="1200" dirty="0">
                <a:solidFill>
                  <a:srgbClr val="000000"/>
                </a:solidFill>
                <a:ea typeface="ＭＳ Ｐゴシック" charset="0"/>
              </a:rPr>
              <a:t>Most online consumers use financial services sites</a:t>
            </a:r>
          </a:p>
          <a:p>
            <a:pPr marL="255600">
              <a:spcAft>
                <a:spcPct val="0"/>
              </a:spcAft>
              <a:buSzPts val="2400"/>
              <a:defRPr/>
            </a:pPr>
            <a:r>
              <a:rPr lang="en-US" dirty="0"/>
              <a:t>Fintech: Startup companies seeking to disrupt traditional financial services by using technology to unbundle services and deliver targeted solutions</a:t>
            </a:r>
            <a:endParaRPr lang="en-US" kern="1200" dirty="0">
              <a:solidFill>
                <a:srgbClr val="000000"/>
              </a:solidFill>
              <a:ea typeface="ＭＳ Ｐゴシック" charset="0"/>
            </a:endParaRPr>
          </a:p>
        </p:txBody>
      </p:sp>
    </p:spTree>
    <p:extLst>
      <p:ext uri="{BB962C8B-B14F-4D97-AF65-F5344CB8AC3E}">
        <p14:creationId xmlns:p14="http://schemas.microsoft.com/office/powerpoint/2010/main" val="60798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063346" cy="1004400"/>
          </a:xfrm>
        </p:spPr>
        <p:txBody>
          <a:bodyPr lIns="90000" tIns="90000" rIns="90000" bIns="90000" anchor="ctr"/>
          <a:lstStyle/>
          <a:p>
            <a:r>
              <a:rPr lang="en-US" altLang="en-US" sz="3000" dirty="0">
                <a:solidFill>
                  <a:schemeClr val="tx2"/>
                </a:solidFill>
                <a:latin typeface="+mj-lt"/>
                <a:cs typeface="Times New Roman" panose="02020603050405020304" pitchFamily="18" charset="0"/>
              </a:rPr>
              <a:t>E-commerce 2019: Business. Technology. Society.</a:t>
            </a:r>
          </a:p>
        </p:txBody>
      </p:sp>
      <p:sp>
        <p:nvSpPr>
          <p:cNvPr id="3" name="Text Placeholder 2"/>
          <p:cNvSpPr>
            <a:spLocks noGrp="1"/>
          </p:cNvSpPr>
          <p:nvPr>
            <p:ph type="body" idx="1"/>
          </p:nvPr>
        </p:nvSpPr>
        <p:spPr>
          <a:xfrm>
            <a:off x="457200" y="1278000"/>
            <a:ext cx="8063346" cy="377925"/>
          </a:xfrm>
        </p:spPr>
        <p:txBody>
          <a:bodyPr anchor="ctr">
            <a:normAutofit fontScale="85000" lnSpcReduction="20000"/>
          </a:bodyPr>
          <a:lstStyle/>
          <a:p>
            <a:pPr eaLnBrk="1" hangingPunct="1">
              <a:defRPr/>
            </a:pPr>
            <a:r>
              <a:rPr lang="en-US" altLang="en-US" dirty="0">
                <a:latin typeface="+mn-lt"/>
              </a:rPr>
              <a:t>Fifteenth</a:t>
            </a:r>
            <a:r>
              <a:rPr lang="en-US" altLang="en-US" dirty="0">
                <a:solidFill>
                  <a:schemeClr val="tx2"/>
                </a:solidFill>
                <a:latin typeface="+mn-lt"/>
              </a:rPr>
              <a:t> </a:t>
            </a:r>
            <a:r>
              <a:rPr lang="en-US" altLang="en-US" dirty="0" smtClean="0">
                <a:solidFill>
                  <a:schemeClr val="tx2"/>
                </a:solidFill>
                <a:latin typeface="+mn-lt"/>
              </a:rPr>
              <a:t>Edition, Global Edition</a:t>
            </a:r>
            <a:endParaRPr lang="en-US" altLang="en-US" dirty="0">
              <a:solidFill>
                <a:schemeClr val="tx2"/>
              </a:solidFill>
              <a:latin typeface="+mn-lt"/>
            </a:endParaRPr>
          </a:p>
        </p:txBody>
      </p:sp>
      <p:sp>
        <p:nvSpPr>
          <p:cNvPr id="4" name="Text Placeholder 3"/>
          <p:cNvSpPr>
            <a:spLocks noGrp="1"/>
          </p:cNvSpPr>
          <p:nvPr>
            <p:ph type="body" idx="2"/>
          </p:nvPr>
        </p:nvSpPr>
        <p:spPr>
          <a:xfrm>
            <a:off x="2925220" y="2552706"/>
            <a:ext cx="3325091" cy="799200"/>
          </a:xfrm>
        </p:spPr>
        <p:txBody>
          <a:bodyPr/>
          <a:lstStyle/>
          <a:p>
            <a:pPr algn="ctr"/>
            <a:r>
              <a:rPr lang="en-US" altLang="en-US" b="1" dirty="0">
                <a:latin typeface="+mn-lt"/>
                <a:ea typeface="Segoe UI Symbol" panose="020B0502040204020203" pitchFamily="34" charset="0"/>
              </a:rPr>
              <a:t>Chapter </a:t>
            </a:r>
            <a:r>
              <a:rPr lang="en-US" altLang="en-US" b="1" dirty="0" smtClean="0">
                <a:latin typeface="+mn-lt"/>
                <a:ea typeface="Segoe UI Symbol" panose="020B0502040204020203" pitchFamily="34" charset="0"/>
              </a:rPr>
              <a:t>11</a:t>
            </a:r>
            <a:endParaRPr lang="en-US" altLang="en-US" b="1" dirty="0">
              <a:latin typeface="+mn-lt"/>
              <a:ea typeface="Segoe UI Symbol" panose="020B0502040204020203" pitchFamily="34" charset="0"/>
            </a:endParaRPr>
          </a:p>
        </p:txBody>
      </p:sp>
      <p:sp>
        <p:nvSpPr>
          <p:cNvPr id="5" name="Text Placeholder 4"/>
          <p:cNvSpPr>
            <a:spLocks noGrp="1"/>
          </p:cNvSpPr>
          <p:nvPr>
            <p:ph type="body" idx="3"/>
          </p:nvPr>
        </p:nvSpPr>
        <p:spPr>
          <a:xfrm>
            <a:off x="2925220" y="3758550"/>
            <a:ext cx="3325091" cy="1076875"/>
          </a:xfrm>
        </p:spPr>
        <p:txBody>
          <a:bodyPr/>
          <a:lstStyle/>
          <a:p>
            <a:pPr algn="ctr">
              <a:spcBef>
                <a:spcPct val="0"/>
              </a:spcBef>
            </a:pPr>
            <a:r>
              <a:rPr lang="en-US" altLang="en-US" dirty="0">
                <a:latin typeface="+mn-lt"/>
              </a:rPr>
              <a:t>E-commerce Retail and Services</a:t>
            </a:r>
          </a:p>
        </p:txBody>
      </p:sp>
      <p:sp>
        <p:nvSpPr>
          <p:cNvPr id="6" name="Text Placeholder 5"/>
          <p:cNvSpPr>
            <a:spLocks noGrp="1"/>
          </p:cNvSpPr>
          <p:nvPr>
            <p:ph type="body" idx="13"/>
          </p:nvPr>
        </p:nvSpPr>
        <p:spPr>
          <a:xfrm>
            <a:off x="2703443" y="6490310"/>
            <a:ext cx="6051986"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2020 Pearson Education Ltd. </a:t>
            </a:r>
            <a:r>
              <a:rPr lang="en-US" altLang="en-US" sz="1200" dirty="0">
                <a:solidFill>
                  <a:schemeClr val="tx1"/>
                </a:solidFill>
                <a:latin typeface="Verdana"/>
                <a:ea typeface="Verdana" panose="020B0604030504040204" pitchFamily="34" charset="0"/>
                <a:cs typeface="Verdana" panose="020B0604030504040204" pitchFamily="34" charset="0"/>
              </a:rPr>
              <a:t>All Rights Reserved</a:t>
            </a:r>
          </a:p>
        </p:txBody>
      </p:sp>
    </p:spTree>
    <p:extLst>
      <p:ext uri="{BB962C8B-B14F-4D97-AF65-F5344CB8AC3E}">
        <p14:creationId xmlns:p14="http://schemas.microsoft.com/office/powerpoint/2010/main" val="1212819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Online Banking and Brokerage</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Established brand-name national banks have taken substantial lead in market share</a:t>
            </a:r>
          </a:p>
          <a:p>
            <a:pPr marL="255651" lvl="0" indent="-255651">
              <a:spcAft>
                <a:spcPct val="0"/>
              </a:spcAft>
              <a:buSzPts val="2400"/>
              <a:tabLst/>
            </a:pPr>
            <a:r>
              <a:rPr lang="en-US" dirty="0"/>
              <a:t>Almost </a:t>
            </a:r>
            <a:r>
              <a:rPr lang="en-US" kern="1200" dirty="0">
                <a:solidFill>
                  <a:srgbClr val="000000"/>
                </a:solidFill>
              </a:rPr>
              <a:t>60% of U.S. adults use online banking</a:t>
            </a:r>
          </a:p>
          <a:p>
            <a:pPr marL="255651" lvl="0" indent="-255651">
              <a:spcAft>
                <a:spcPct val="0"/>
              </a:spcAft>
              <a:buSzPts val="2400"/>
              <a:tabLst/>
            </a:pPr>
            <a:r>
              <a:rPr lang="en-US" kern="1200" dirty="0">
                <a:solidFill>
                  <a:srgbClr val="000000"/>
                </a:solidFill>
              </a:rPr>
              <a:t>Online banking provides significant savings for bank</a:t>
            </a:r>
          </a:p>
          <a:p>
            <a:pPr marL="255651" lvl="0" indent="-255651">
              <a:spcAft>
                <a:spcPct val="0"/>
              </a:spcAft>
              <a:buSzPts val="2400"/>
              <a:tabLst/>
            </a:pPr>
            <a:r>
              <a:rPr lang="en-US" kern="1200" dirty="0">
                <a:solidFill>
                  <a:srgbClr val="000000"/>
                </a:solidFill>
              </a:rPr>
              <a:t>Early innovators in online brokerage (</a:t>
            </a:r>
            <a:r>
              <a:rPr lang="pt-BR" kern="1200" dirty="0">
                <a:solidFill>
                  <a:srgbClr val="000000"/>
                </a:solidFill>
              </a:rPr>
              <a:t>E*Trade</a:t>
            </a:r>
            <a:r>
              <a:rPr lang="en-US" kern="1200" dirty="0">
                <a:solidFill>
                  <a:srgbClr val="000000"/>
                </a:solidFill>
              </a:rPr>
              <a:t>) have been displaced by established brokerages (Fidelity, Schwab)</a:t>
            </a:r>
          </a:p>
          <a:p>
            <a:pPr marL="255651" lvl="0" indent="-255651">
              <a:spcAft>
                <a:spcPct val="0"/>
              </a:spcAft>
              <a:buSzPts val="2400"/>
              <a:tabLst/>
            </a:pPr>
            <a:r>
              <a:rPr lang="en-US" kern="1200" dirty="0">
                <a:solidFill>
                  <a:srgbClr val="000000"/>
                </a:solidFill>
              </a:rPr>
              <a:t>Online financial advisors</a:t>
            </a:r>
            <a:r>
              <a:rPr lang="en-US" dirty="0"/>
              <a:t> (</a:t>
            </a:r>
            <a:r>
              <a:rPr lang="en-US" dirty="0" err="1"/>
              <a:t>robo</a:t>
            </a:r>
            <a:r>
              <a:rPr lang="en-US" dirty="0"/>
              <a:t>-advisors)</a:t>
            </a:r>
          </a:p>
          <a:p>
            <a:pPr marL="743001" lvl="1">
              <a:spcAft>
                <a:spcPct val="0"/>
              </a:spcAft>
              <a:buSzPts val="2400"/>
            </a:pPr>
            <a:r>
              <a:rPr lang="en-US" dirty="0"/>
              <a:t>Examples include Betterment, </a:t>
            </a:r>
            <a:r>
              <a:rPr lang="en-US" dirty="0" err="1"/>
              <a:t>Wealthfront</a:t>
            </a:r>
            <a:r>
              <a:rPr lang="en-US" dirty="0"/>
              <a:t>, and Personal Capital Corp.</a:t>
            </a:r>
            <a:endParaRPr lang="en-US" kern="1200" dirty="0">
              <a:solidFill>
                <a:srgbClr val="000000"/>
              </a:solidFill>
            </a:endParaRPr>
          </a:p>
        </p:txBody>
      </p:sp>
    </p:spTree>
    <p:extLst>
      <p:ext uri="{BB962C8B-B14F-4D97-AF65-F5344CB8AC3E}">
        <p14:creationId xmlns:p14="http://schemas.microsoft.com/office/powerpoint/2010/main" val="122781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z="3400" kern="1200" dirty="0">
                <a:cs typeface="Times New Roman" panose="02020603050405020304" pitchFamily="18" charset="0"/>
              </a:rPr>
              <a:t>Multi-Channel v</a:t>
            </a:r>
            <a:r>
              <a:rPr lang="it-IT" sz="100" kern="1200" dirty="0">
                <a:solidFill>
                  <a:schemeClr val="bg1"/>
                </a:solidFill>
                <a:cs typeface="Times New Roman" panose="02020603050405020304" pitchFamily="18" charset="0"/>
              </a:rPr>
              <a:t>ersu</a:t>
            </a:r>
            <a:r>
              <a:rPr lang="it-IT" sz="3400" kern="1200" dirty="0">
                <a:cs typeface="Times New Roman" panose="02020603050405020304" pitchFamily="18" charset="0"/>
              </a:rPr>
              <a:t>s Pure Online Financial Service Firms</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Online consumers prefer multi-channel firms with physical presence</a:t>
            </a:r>
          </a:p>
          <a:p>
            <a:pPr marL="255651" lvl="0" indent="-255651">
              <a:spcAft>
                <a:spcPct val="0"/>
              </a:spcAft>
              <a:buSzPts val="2400"/>
              <a:tabLst/>
            </a:pPr>
            <a:r>
              <a:rPr lang="en-US" kern="1200" dirty="0">
                <a:solidFill>
                  <a:srgbClr val="000000"/>
                </a:solidFill>
                <a:latin typeface="Arial (Body)"/>
              </a:rPr>
              <a:t>Multi-channel firms</a:t>
            </a:r>
          </a:p>
          <a:p>
            <a:pPr marL="741553" lvl="1" indent="-284353">
              <a:spcAft>
                <a:spcPct val="0"/>
              </a:spcAft>
              <a:buSzPts val="2400"/>
            </a:pPr>
            <a:r>
              <a:rPr lang="en-US" kern="1200" dirty="0">
                <a:solidFill>
                  <a:srgbClr val="000000"/>
                </a:solidFill>
                <a:latin typeface="Arial (Body)"/>
              </a:rPr>
              <a:t>Growing faster than pure online firms</a:t>
            </a:r>
          </a:p>
          <a:p>
            <a:pPr marL="741553" lvl="1" indent="-284353">
              <a:spcAft>
                <a:spcPct val="0"/>
              </a:spcAft>
              <a:buSzPts val="2400"/>
            </a:pPr>
            <a:r>
              <a:rPr lang="en-US" kern="1200" dirty="0">
                <a:solidFill>
                  <a:srgbClr val="000000"/>
                </a:solidFill>
                <a:latin typeface="Arial (Body)"/>
              </a:rPr>
              <a:t>Lower online customer acquisition costs</a:t>
            </a:r>
          </a:p>
          <a:p>
            <a:pPr marL="255651" lvl="0" indent="-255651">
              <a:spcAft>
                <a:spcPct val="0"/>
              </a:spcAft>
              <a:buSzPts val="2400"/>
              <a:tabLst/>
            </a:pPr>
            <a:r>
              <a:rPr lang="en-US" kern="1200" dirty="0">
                <a:solidFill>
                  <a:srgbClr val="000000"/>
                </a:solidFill>
                <a:latin typeface="Arial (Body)"/>
              </a:rPr>
              <a:t>Pure online firms</a:t>
            </a:r>
          </a:p>
          <a:p>
            <a:pPr marL="741553" lvl="1" indent="-284353">
              <a:spcAft>
                <a:spcPct val="0"/>
              </a:spcAft>
              <a:buSzPts val="2400"/>
            </a:pPr>
            <a:r>
              <a:rPr lang="en-US" kern="1200" dirty="0">
                <a:solidFill>
                  <a:srgbClr val="000000"/>
                </a:solidFill>
                <a:latin typeface="Arial (Body)"/>
              </a:rPr>
              <a:t>Cannot provide all services that require face-to-face interaction</a:t>
            </a:r>
          </a:p>
        </p:txBody>
      </p:sp>
    </p:spTree>
    <p:extLst>
      <p:ext uri="{BB962C8B-B14F-4D97-AF65-F5344CB8AC3E}">
        <p14:creationId xmlns:p14="http://schemas.microsoft.com/office/powerpoint/2010/main" val="1649869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Financial Portals and Account Aggregators</a:t>
            </a:r>
            <a:endParaRPr lang="en-IN" sz="3400" dirty="0"/>
          </a:p>
        </p:txBody>
      </p:sp>
      <p:sp>
        <p:nvSpPr>
          <p:cNvPr id="3" name="Content Placeholder 2"/>
          <p:cNvSpPr>
            <a:spLocks noGrp="1"/>
          </p:cNvSpPr>
          <p:nvPr>
            <p:ph sz="quarter" idx="13"/>
          </p:nvPr>
        </p:nvSpPr>
        <p:spPr/>
        <p:txBody>
          <a:bodyPr/>
          <a:lstStyle/>
          <a:p>
            <a:pPr marL="255651" lvl="0" indent="-255651">
              <a:spcAft>
                <a:spcPct val="0"/>
              </a:spcAft>
              <a:tabLst/>
            </a:pPr>
            <a:r>
              <a:rPr lang="en-US" altLang="en-US" sz="2200" kern="1200" dirty="0">
                <a:solidFill>
                  <a:srgbClr val="000000"/>
                </a:solidFill>
                <a:latin typeface="Arial (Body)"/>
              </a:rPr>
              <a:t>Financial portals</a:t>
            </a:r>
          </a:p>
          <a:p>
            <a:pPr marL="741553" lvl="1" indent="-284353">
              <a:spcAft>
                <a:spcPct val="0"/>
              </a:spcAft>
            </a:pPr>
            <a:r>
              <a:rPr lang="en-US" altLang="en-US" sz="2200" kern="1200" dirty="0">
                <a:solidFill>
                  <a:srgbClr val="000000"/>
                </a:solidFill>
                <a:latin typeface="Arial (Body)"/>
              </a:rPr>
              <a:t>Comparison shopping services, independent financial advice, financial planning</a:t>
            </a:r>
          </a:p>
          <a:p>
            <a:pPr marL="741553" lvl="1" indent="-284353">
              <a:spcAft>
                <a:spcPct val="0"/>
              </a:spcAft>
            </a:pPr>
            <a:r>
              <a:rPr lang="en-US" altLang="en-US" sz="2200" kern="1200" dirty="0">
                <a:solidFill>
                  <a:srgbClr val="000000"/>
                </a:solidFill>
                <a:latin typeface="Arial (Body)"/>
              </a:rPr>
              <a:t>Revenues from advertising, referrals, subscriptions</a:t>
            </a:r>
          </a:p>
          <a:p>
            <a:pPr marL="741553" lvl="1" indent="-284353">
              <a:spcAft>
                <a:spcPct val="0"/>
              </a:spcAft>
            </a:pPr>
            <a:r>
              <a:rPr lang="en-US" altLang="en-US" sz="2200" kern="1200" dirty="0">
                <a:solidFill>
                  <a:srgbClr val="000000"/>
                </a:solidFill>
                <a:latin typeface="Arial (Body)"/>
              </a:rPr>
              <a:t>Example: Yahoo! Finance, Quicken, M</a:t>
            </a:r>
            <a:r>
              <a:rPr lang="en-US" altLang="en-US" sz="100" kern="1200" dirty="0">
                <a:solidFill>
                  <a:srgbClr val="000000"/>
                </a:solidFill>
                <a:latin typeface="Arial (Body)"/>
              </a:rPr>
              <a:t> </a:t>
            </a:r>
            <a:r>
              <a:rPr lang="en-US" altLang="en-US" sz="2200" kern="1200" dirty="0">
                <a:solidFill>
                  <a:srgbClr val="000000"/>
                </a:solidFill>
                <a:latin typeface="Arial (Body)"/>
              </a:rPr>
              <a:t>S</a:t>
            </a:r>
            <a:r>
              <a:rPr lang="en-US" altLang="en-US" sz="100" kern="1200" dirty="0">
                <a:solidFill>
                  <a:srgbClr val="000000"/>
                </a:solidFill>
                <a:latin typeface="Arial (Body)"/>
              </a:rPr>
              <a:t> </a:t>
            </a:r>
            <a:r>
              <a:rPr lang="en-US" altLang="en-US" sz="2200" kern="1200" dirty="0">
                <a:solidFill>
                  <a:srgbClr val="000000"/>
                </a:solidFill>
                <a:latin typeface="Arial (Body)"/>
              </a:rPr>
              <a:t>N Money</a:t>
            </a:r>
          </a:p>
          <a:p>
            <a:pPr marL="255651" lvl="0" indent="-255651">
              <a:spcAft>
                <a:spcPct val="0"/>
              </a:spcAft>
              <a:tabLst/>
            </a:pPr>
            <a:r>
              <a:rPr lang="en-US" altLang="en-US" sz="2200" kern="1200" dirty="0">
                <a:solidFill>
                  <a:srgbClr val="000000"/>
                </a:solidFill>
                <a:latin typeface="Arial (Body)"/>
              </a:rPr>
              <a:t>Account aggregation</a:t>
            </a:r>
          </a:p>
          <a:p>
            <a:pPr marL="741553" lvl="1" indent="-284353">
              <a:spcAft>
                <a:spcPct val="0"/>
              </a:spcAft>
            </a:pPr>
            <a:r>
              <a:rPr lang="en-US" altLang="en-US" sz="2200" kern="1200" dirty="0">
                <a:solidFill>
                  <a:srgbClr val="000000"/>
                </a:solidFill>
                <a:latin typeface="Arial (Body)"/>
              </a:rPr>
              <a:t>Pulls together all of a customer</a:t>
            </a:r>
            <a:r>
              <a:rPr lang="en-IN" altLang="ja-JP" sz="2200" kern="1200" dirty="0">
                <a:solidFill>
                  <a:srgbClr val="000000"/>
                </a:solidFill>
                <a:latin typeface="Arial (Body)"/>
              </a:rPr>
              <a:t>’</a:t>
            </a:r>
            <a:r>
              <a:rPr lang="en-US" altLang="ja-JP" sz="2200" kern="1200" dirty="0">
                <a:solidFill>
                  <a:srgbClr val="000000"/>
                </a:solidFill>
                <a:latin typeface="Arial (Body)"/>
              </a:rPr>
              <a:t>s financial data at a personalized website</a:t>
            </a:r>
          </a:p>
          <a:p>
            <a:pPr marL="741553" lvl="1" indent="-284353">
              <a:spcAft>
                <a:spcPct val="0"/>
              </a:spcAft>
            </a:pPr>
            <a:r>
              <a:rPr lang="en-US" altLang="en-US" sz="2200" kern="1200" dirty="0">
                <a:solidFill>
                  <a:srgbClr val="000000"/>
                </a:solidFill>
                <a:latin typeface="Arial (Body)"/>
              </a:rPr>
              <a:t>Privacy concerns: control of personal data, security, and so on</a:t>
            </a:r>
          </a:p>
          <a:p>
            <a:pPr marL="741553" lvl="1" indent="-284353">
              <a:spcAft>
                <a:spcPct val="0"/>
              </a:spcAft>
            </a:pPr>
            <a:r>
              <a:rPr lang="en-US" altLang="en-US" sz="2200" kern="1200" dirty="0">
                <a:solidFill>
                  <a:srgbClr val="000000"/>
                </a:solidFill>
                <a:latin typeface="Arial (Body)"/>
              </a:rPr>
              <a:t>Example: Yodlee</a:t>
            </a:r>
          </a:p>
        </p:txBody>
      </p:sp>
    </p:spTree>
    <p:extLst>
      <p:ext uri="{BB962C8B-B14F-4D97-AF65-F5344CB8AC3E}">
        <p14:creationId xmlns:p14="http://schemas.microsoft.com/office/powerpoint/2010/main" val="2015675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Online Mortgage and Lending Services</a:t>
            </a:r>
            <a:endParaRPr lang="en-IN" sz="3400" dirty="0"/>
          </a:p>
        </p:txBody>
      </p:sp>
      <p:sp>
        <p:nvSpPr>
          <p:cNvPr id="3" name="Content Placeholder 2"/>
          <p:cNvSpPr>
            <a:spLocks noGrp="1"/>
          </p:cNvSpPr>
          <p:nvPr>
            <p:ph sz="quarter" idx="13"/>
          </p:nvPr>
        </p:nvSpPr>
        <p:spPr>
          <a:xfrm>
            <a:off x="457200" y="1556326"/>
            <a:ext cx="8229600" cy="4781721"/>
          </a:xfrm>
        </p:spPr>
        <p:txBody>
          <a:bodyPr/>
          <a:lstStyle/>
          <a:p>
            <a:pPr marL="255651" lvl="0" indent="-255651">
              <a:spcAft>
                <a:spcPct val="0"/>
              </a:spcAft>
              <a:buSzPts val="2400"/>
              <a:tabLst/>
            </a:pPr>
            <a:r>
              <a:rPr lang="en-US" kern="1200" dirty="0">
                <a:solidFill>
                  <a:srgbClr val="000000"/>
                </a:solidFill>
              </a:rPr>
              <a:t>Market is slowly growing; dominated by:</a:t>
            </a:r>
          </a:p>
          <a:p>
            <a:pPr marL="741600" lvl="1">
              <a:spcAft>
                <a:spcPct val="0"/>
              </a:spcAft>
              <a:buSzPts val="2400"/>
            </a:pPr>
            <a:r>
              <a:rPr lang="en-US" kern="1200" dirty="0">
                <a:solidFill>
                  <a:srgbClr val="000000"/>
                </a:solidFill>
              </a:rPr>
              <a:t>Established online banks, brokerages, and lending organizations</a:t>
            </a:r>
          </a:p>
          <a:p>
            <a:pPr marL="741600" lvl="1">
              <a:spcAft>
                <a:spcPct val="0"/>
              </a:spcAft>
              <a:buSzPts val="2400"/>
            </a:pPr>
            <a:r>
              <a:rPr lang="en-US" kern="1200" dirty="0">
                <a:solidFill>
                  <a:srgbClr val="000000"/>
                </a:solidFill>
              </a:rPr>
              <a:t>Traditional mortgage vendors</a:t>
            </a:r>
          </a:p>
          <a:p>
            <a:pPr marL="741600" lvl="1">
              <a:spcAft>
                <a:spcPct val="0"/>
              </a:spcAft>
              <a:buSzPts val="2400"/>
            </a:pPr>
            <a:r>
              <a:rPr lang="en-US" kern="1200" dirty="0">
                <a:solidFill>
                  <a:srgbClr val="000000"/>
                </a:solidFill>
              </a:rPr>
              <a:t>Pure online mortgage firms</a:t>
            </a:r>
          </a:p>
          <a:p>
            <a:pPr marL="255651" lvl="0" indent="-255651">
              <a:spcAft>
                <a:spcPct val="0"/>
              </a:spcAft>
              <a:buSzPts val="2400"/>
              <a:tabLst/>
            </a:pPr>
            <a:r>
              <a:rPr lang="en-US" kern="1200" dirty="0">
                <a:solidFill>
                  <a:srgbClr val="000000"/>
                </a:solidFill>
              </a:rPr>
              <a:t>Online mortgage industry has not transformed process of obtaining mortgage</a:t>
            </a:r>
          </a:p>
          <a:p>
            <a:pPr marL="255651" lvl="0" indent="-255651">
              <a:spcAft>
                <a:spcPct val="0"/>
              </a:spcAft>
              <a:buSzPts val="2400"/>
              <a:tabLst/>
            </a:pPr>
            <a:r>
              <a:rPr lang="en-US" kern="1200" dirty="0">
                <a:solidFill>
                  <a:srgbClr val="000000"/>
                </a:solidFill>
              </a:rPr>
              <a:t>Online lending services</a:t>
            </a:r>
          </a:p>
          <a:p>
            <a:pPr marL="741600" lvl="1">
              <a:spcAft>
                <a:spcPct val="0"/>
              </a:spcAft>
              <a:buSzPts val="2400"/>
            </a:pPr>
            <a:r>
              <a:rPr lang="en-US" dirty="0"/>
              <a:t>Examples include Quicken Loan's Rocket Mortgage, Lending Club, Prosper, Social Finance Inc., among others</a:t>
            </a:r>
            <a:endParaRPr lang="en-US" kern="1200" dirty="0">
              <a:solidFill>
                <a:srgbClr val="000000"/>
              </a:solidFill>
            </a:endParaRPr>
          </a:p>
        </p:txBody>
      </p:sp>
    </p:spTree>
    <p:extLst>
      <p:ext uri="{BB962C8B-B14F-4D97-AF65-F5344CB8AC3E}">
        <p14:creationId xmlns:p14="http://schemas.microsoft.com/office/powerpoint/2010/main" val="2483830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Online Insurance Services</a:t>
            </a:r>
            <a:endParaRPr lang="en-IN" dirty="0"/>
          </a:p>
        </p:txBody>
      </p:sp>
      <p:sp>
        <p:nvSpPr>
          <p:cNvPr id="3" name="Content Placeholder 2"/>
          <p:cNvSpPr>
            <a:spLocks noGrp="1"/>
          </p:cNvSpPr>
          <p:nvPr>
            <p:ph sz="quarter" idx="13"/>
          </p:nvPr>
        </p:nvSpPr>
        <p:spPr>
          <a:xfrm>
            <a:off x="457200" y="1556326"/>
            <a:ext cx="8229600" cy="4584498"/>
          </a:xfrm>
        </p:spPr>
        <p:txBody>
          <a:bodyPr/>
          <a:lstStyle/>
          <a:p>
            <a:pPr marL="255600" lvl="0">
              <a:spcAft>
                <a:spcPct val="0"/>
              </a:spcAft>
              <a:tabLst/>
            </a:pPr>
            <a:r>
              <a:rPr lang="en-US" sz="2200" kern="1200" dirty="0">
                <a:solidFill>
                  <a:srgbClr val="000000"/>
                </a:solidFill>
              </a:rPr>
              <a:t>Online term life insurance</a:t>
            </a:r>
          </a:p>
          <a:p>
            <a:pPr marL="741600" lvl="1">
              <a:spcAft>
                <a:spcPct val="0"/>
              </a:spcAft>
            </a:pPr>
            <a:r>
              <a:rPr lang="en-US" sz="2200" kern="1200" dirty="0">
                <a:solidFill>
                  <a:srgbClr val="000000"/>
                </a:solidFill>
              </a:rPr>
              <a:t>One of few </a:t>
            </a:r>
            <a:r>
              <a:rPr lang="en-US" sz="2200" dirty="0"/>
              <a:t>insurance products </a:t>
            </a:r>
            <a:r>
              <a:rPr lang="en-US" sz="2200" kern="1200" dirty="0">
                <a:solidFill>
                  <a:srgbClr val="000000"/>
                </a:solidFill>
              </a:rPr>
              <a:t>with lowered search costs, increased price comparison, lower prices</a:t>
            </a:r>
          </a:p>
          <a:p>
            <a:pPr marL="255600" lvl="0">
              <a:spcAft>
                <a:spcPct val="0"/>
              </a:spcAft>
              <a:tabLst/>
            </a:pPr>
            <a:r>
              <a:rPr lang="en-US" sz="2200" kern="1200" dirty="0">
                <a:solidFill>
                  <a:srgbClr val="000000"/>
                </a:solidFill>
              </a:rPr>
              <a:t>Most insurance </a:t>
            </a:r>
            <a:r>
              <a:rPr lang="en-US" sz="2200" dirty="0"/>
              <a:t>still </a:t>
            </a:r>
            <a:r>
              <a:rPr lang="en-US" sz="2200" kern="1200" dirty="0">
                <a:solidFill>
                  <a:srgbClr val="000000"/>
                </a:solidFill>
              </a:rPr>
              <a:t>not purchased online</a:t>
            </a:r>
          </a:p>
          <a:p>
            <a:pPr marL="255600" lvl="0">
              <a:spcAft>
                <a:spcPct val="0"/>
              </a:spcAft>
              <a:tabLst/>
            </a:pPr>
            <a:r>
              <a:rPr lang="en-US" sz="2200" kern="1200" dirty="0">
                <a:solidFill>
                  <a:srgbClr val="000000"/>
                </a:solidFill>
              </a:rPr>
              <a:t>Online industry geared more toward</a:t>
            </a:r>
          </a:p>
          <a:p>
            <a:pPr marL="741600" lvl="1">
              <a:spcAft>
                <a:spcPct val="0"/>
              </a:spcAft>
            </a:pPr>
            <a:r>
              <a:rPr lang="en-US" sz="2200" kern="1200" dirty="0">
                <a:solidFill>
                  <a:srgbClr val="000000"/>
                </a:solidFill>
              </a:rPr>
              <a:t>Product information, search</a:t>
            </a:r>
            <a:r>
              <a:rPr lang="en-US" sz="2200" dirty="0"/>
              <a:t>; price discovery; online quotes; influencing offline purchase decision</a:t>
            </a:r>
            <a:endParaRPr lang="en-US" sz="2200" kern="1200" dirty="0">
              <a:solidFill>
                <a:srgbClr val="000000"/>
              </a:solidFill>
            </a:endParaRPr>
          </a:p>
          <a:p>
            <a:pPr marL="255600"/>
            <a:r>
              <a:rPr lang="en-US" sz="2200" dirty="0"/>
              <a:t>Insurtech: startup companies using technologies such as big data, machine learning, and artificial intelligence to disrupt traditional insurance industry</a:t>
            </a:r>
          </a:p>
          <a:p>
            <a:pPr marL="741600" lvl="1"/>
            <a:r>
              <a:rPr lang="en-US" sz="2200" dirty="0"/>
              <a:t>Example: Lemonade</a:t>
            </a:r>
            <a:endParaRPr lang="en-US" sz="2200" kern="1200" dirty="0">
              <a:solidFill>
                <a:srgbClr val="000000"/>
              </a:solidFill>
            </a:endParaRPr>
          </a:p>
        </p:txBody>
      </p:sp>
    </p:spTree>
    <p:extLst>
      <p:ext uri="{BB962C8B-B14F-4D97-AF65-F5344CB8AC3E}">
        <p14:creationId xmlns:p14="http://schemas.microsoft.com/office/powerpoint/2010/main" val="4249854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Online Real Estate Services</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Early vision: Disintermediation of a complex industry</a:t>
            </a:r>
          </a:p>
          <a:p>
            <a:pPr marL="255651" lvl="0" indent="-255651">
              <a:spcAft>
                <a:spcPct val="0"/>
              </a:spcAft>
              <a:buSzPts val="2400"/>
              <a:tabLst/>
            </a:pPr>
            <a:r>
              <a:rPr lang="en-US" kern="1200" dirty="0">
                <a:solidFill>
                  <a:srgbClr val="000000"/>
                </a:solidFill>
              </a:rPr>
              <a:t>However, major impact is influence of purchases offline</a:t>
            </a:r>
          </a:p>
          <a:p>
            <a:pPr marL="741553" lvl="1" indent="-284353">
              <a:spcAft>
                <a:spcPct val="0"/>
              </a:spcAft>
              <a:buSzPts val="2400"/>
            </a:pPr>
            <a:r>
              <a:rPr lang="en-US" kern="1200" dirty="0">
                <a:solidFill>
                  <a:srgbClr val="000000"/>
                </a:solidFill>
              </a:rPr>
              <a:t>Impossible to complete property transaction online</a:t>
            </a:r>
          </a:p>
          <a:p>
            <a:pPr marL="741553" lvl="1" indent="-284353">
              <a:spcAft>
                <a:spcPct val="0"/>
              </a:spcAft>
              <a:buSzPts val="2400"/>
            </a:pPr>
            <a:r>
              <a:rPr lang="en-US" kern="1200" dirty="0">
                <a:solidFill>
                  <a:srgbClr val="000000"/>
                </a:solidFill>
              </a:rPr>
              <a:t>Main services are online property listings, loan calculators, research and reference material, with mobile apps increasing</a:t>
            </a:r>
          </a:p>
          <a:p>
            <a:pPr marL="255651" lvl="0" indent="-255651">
              <a:spcAft>
                <a:spcPct val="0"/>
              </a:spcAft>
              <a:buSzPts val="2400"/>
              <a:tabLst/>
            </a:pPr>
            <a:r>
              <a:rPr lang="en-US" kern="1200" dirty="0">
                <a:solidFill>
                  <a:srgbClr val="000000"/>
                </a:solidFill>
              </a:rPr>
              <a:t>Despite revolution in available information, there has not been a revolution in the industry value chain</a:t>
            </a:r>
          </a:p>
          <a:p>
            <a:pPr marL="255651" lvl="0" indent="-255651">
              <a:spcAft>
                <a:spcPct val="0"/>
              </a:spcAft>
              <a:buSzPts val="2400"/>
              <a:tabLst/>
            </a:pPr>
            <a:r>
              <a:rPr lang="en-US" dirty="0"/>
              <a:t>Fintech example: OpenDoor</a:t>
            </a:r>
            <a:endParaRPr lang="en-US" kern="1200" dirty="0">
              <a:solidFill>
                <a:srgbClr val="000000"/>
              </a:solidFill>
            </a:endParaRPr>
          </a:p>
        </p:txBody>
      </p:sp>
    </p:spTree>
    <p:extLst>
      <p:ext uri="{BB962C8B-B14F-4D97-AF65-F5344CB8AC3E}">
        <p14:creationId xmlns:p14="http://schemas.microsoft.com/office/powerpoint/2010/main" val="3187383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Online Travel Services </a:t>
            </a:r>
            <a:r>
              <a:rPr lang="en-IN" sz="2000" b="0" kern="1200" dirty="0">
                <a:cs typeface="Times New Roman" panose="02020603050405020304" pitchFamily="18" charset="0"/>
              </a:rPr>
              <a:t>(1 of 2)</a:t>
            </a:r>
            <a:endParaRPr lang="en-IN" sz="20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One of the most successful B2C e-commerce segments</a:t>
            </a:r>
          </a:p>
          <a:p>
            <a:pPr marL="741553" lvl="1" indent="-284353">
              <a:spcAft>
                <a:spcPct val="0"/>
              </a:spcAft>
              <a:buSzPts val="2400"/>
            </a:pPr>
            <a:r>
              <a:rPr lang="en-US" kern="1200" dirty="0">
                <a:solidFill>
                  <a:srgbClr val="000000"/>
                </a:solidFill>
              </a:rPr>
              <a:t>More travel is booked online than offline</a:t>
            </a:r>
          </a:p>
          <a:p>
            <a:pPr marL="741553" lvl="1" indent="-284353">
              <a:spcAft>
                <a:spcPct val="0"/>
              </a:spcAft>
              <a:buSzPts val="2400"/>
            </a:pPr>
            <a:r>
              <a:rPr lang="en-US" kern="1200" dirty="0">
                <a:solidFill>
                  <a:srgbClr val="000000"/>
                </a:solidFill>
              </a:rPr>
              <a:t>Online travel services revenues in 2018: </a:t>
            </a:r>
            <a:r>
              <a:rPr lang="en-US" dirty="0"/>
              <a:t>Over $200 </a:t>
            </a:r>
            <a:r>
              <a:rPr lang="en-US" kern="1200" dirty="0">
                <a:solidFill>
                  <a:srgbClr val="000000"/>
                </a:solidFill>
              </a:rPr>
              <a:t>billion</a:t>
            </a:r>
          </a:p>
          <a:p>
            <a:pPr marL="255651" lvl="0" indent="-255651">
              <a:spcAft>
                <a:spcPct val="0"/>
              </a:spcAft>
              <a:buSzPts val="2400"/>
              <a:tabLst/>
            </a:pPr>
            <a:r>
              <a:rPr lang="en-US" kern="1200" dirty="0">
                <a:solidFill>
                  <a:srgbClr val="000000"/>
                </a:solidFill>
              </a:rPr>
              <a:t>For consumers: More convenient than traditional travel agents</a:t>
            </a:r>
          </a:p>
          <a:p>
            <a:pPr marL="255651" lvl="0" indent="-255651">
              <a:spcAft>
                <a:spcPct val="0"/>
              </a:spcAft>
              <a:buSzPts val="2400"/>
              <a:tabLst/>
            </a:pPr>
            <a:r>
              <a:rPr lang="en-US" kern="1200" dirty="0">
                <a:solidFill>
                  <a:srgbClr val="000000"/>
                </a:solidFill>
              </a:rPr>
              <a:t>For suppliers: A singular, focused customer pool that can be efficiently reached through onsite advertising</a:t>
            </a:r>
          </a:p>
        </p:txBody>
      </p:sp>
    </p:spTree>
    <p:extLst>
      <p:ext uri="{BB962C8B-B14F-4D97-AF65-F5344CB8AC3E}">
        <p14:creationId xmlns:p14="http://schemas.microsoft.com/office/powerpoint/2010/main" val="3470312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Online Travel Services </a:t>
            </a:r>
            <a:r>
              <a:rPr lang="en-IN" sz="2000" b="0" kern="1200" dirty="0">
                <a:cs typeface="Times New Roman" panose="02020603050405020304" pitchFamily="18" charset="0"/>
              </a:rPr>
              <a:t>(2 of 2)</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Travel an ideal service/product for Internet</a:t>
            </a:r>
          </a:p>
          <a:p>
            <a:pPr marL="741553" lvl="1" indent="-284353">
              <a:spcAft>
                <a:spcPct val="0"/>
              </a:spcAft>
              <a:buSzPts val="2400"/>
            </a:pPr>
            <a:r>
              <a:rPr lang="en-US" altLang="en-US" kern="1200" dirty="0">
                <a:solidFill>
                  <a:srgbClr val="000000"/>
                </a:solidFill>
                <a:latin typeface="Arial (Body)"/>
              </a:rPr>
              <a:t>Information-intensive product</a:t>
            </a:r>
          </a:p>
          <a:p>
            <a:pPr marL="741553" lvl="1" indent="-284353">
              <a:spcAft>
                <a:spcPct val="0"/>
              </a:spcAft>
              <a:buSzPts val="2400"/>
            </a:pPr>
            <a:r>
              <a:rPr lang="en-US" altLang="en-US" kern="1200" dirty="0">
                <a:solidFill>
                  <a:srgbClr val="000000"/>
                </a:solidFill>
                <a:latin typeface="Arial (Body)"/>
              </a:rPr>
              <a:t>Electronic product-travel arrangements can be accomplished for the most part online</a:t>
            </a:r>
          </a:p>
          <a:p>
            <a:pPr marL="741553" lvl="1" indent="-284353">
              <a:spcAft>
                <a:spcPct val="0"/>
              </a:spcAft>
              <a:buSzPts val="2400"/>
            </a:pPr>
            <a:r>
              <a:rPr lang="en-US" altLang="en-US" kern="1200" dirty="0">
                <a:solidFill>
                  <a:srgbClr val="000000"/>
                </a:solidFill>
                <a:latin typeface="Arial (Body)"/>
              </a:rPr>
              <a:t>Does not require inventory</a:t>
            </a:r>
          </a:p>
          <a:p>
            <a:pPr marL="741553" lvl="1" indent="-284353">
              <a:spcAft>
                <a:spcPct val="0"/>
              </a:spcAft>
              <a:buSzPts val="2400"/>
            </a:pPr>
            <a:r>
              <a:rPr lang="en-US" altLang="en-US" kern="1200" dirty="0">
                <a:solidFill>
                  <a:srgbClr val="000000"/>
                </a:solidFill>
                <a:latin typeface="Arial (Body)"/>
              </a:rPr>
              <a:t>Does not require physical offices with multiple employees</a:t>
            </a:r>
          </a:p>
          <a:p>
            <a:pPr marL="741553" lvl="1" indent="-284353">
              <a:spcAft>
                <a:spcPct val="0"/>
              </a:spcAft>
              <a:buSzPts val="2400"/>
            </a:pPr>
            <a:r>
              <a:rPr lang="en-US" altLang="en-US" kern="1200" dirty="0">
                <a:solidFill>
                  <a:srgbClr val="000000"/>
                </a:solidFill>
                <a:latin typeface="Arial (Body)"/>
              </a:rPr>
              <a:t>Suppliers are always looking for customers to fill excess capacity</a:t>
            </a:r>
          </a:p>
          <a:p>
            <a:pPr marL="741553" lvl="1" indent="-284353">
              <a:spcAft>
                <a:spcPct val="0"/>
              </a:spcAft>
              <a:buSzPts val="2400"/>
            </a:pPr>
            <a:r>
              <a:rPr lang="en-US" altLang="en-US" kern="1200" dirty="0">
                <a:solidFill>
                  <a:srgbClr val="000000"/>
                </a:solidFill>
                <a:latin typeface="Arial (Body)"/>
              </a:rPr>
              <a:t>Does not require an expensive multi-channel presence</a:t>
            </a:r>
          </a:p>
        </p:txBody>
      </p:sp>
    </p:spTree>
    <p:extLst>
      <p:ext uri="{BB962C8B-B14F-4D97-AF65-F5344CB8AC3E}">
        <p14:creationId xmlns:p14="http://schemas.microsoft.com/office/powerpoint/2010/main" val="1682640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400" kern="1200" dirty="0">
                <a:cs typeface="Times New Roman" panose="02020603050405020304" pitchFamily="18" charset="0"/>
              </a:rPr>
              <a:t>Figure </a:t>
            </a:r>
            <a:r>
              <a:rPr lang="fr-FR" sz="3400" kern="1200" dirty="0" smtClean="0">
                <a:cs typeface="Times New Roman" panose="02020603050405020304" pitchFamily="18" charset="0"/>
              </a:rPr>
              <a:t>11.5 </a:t>
            </a:r>
            <a:r>
              <a:rPr lang="fr-FR" sz="3400" kern="1200" dirty="0">
                <a:cs typeface="Times New Roman" panose="02020603050405020304" pitchFamily="18" charset="0"/>
              </a:rPr>
              <a:t>Online Travel Services Revenues</a:t>
            </a:r>
            <a:endParaRPr lang="en-IN" sz="3400" dirty="0"/>
          </a:p>
        </p:txBody>
      </p:sp>
      <p:pic>
        <p:nvPicPr>
          <p:cNvPr id="5" name="Picture 4" descr="The total online travel booking revenue increased from 181 billion dollars in 2016 to a projected 228 billion in 20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065" y="1597079"/>
            <a:ext cx="6489870" cy="4313018"/>
          </a:xfrm>
          <a:prstGeom prst="rect">
            <a:avLst/>
          </a:prstGeom>
        </p:spPr>
      </p:pic>
    </p:spTree>
    <p:extLst>
      <p:ext uri="{BB962C8B-B14F-4D97-AF65-F5344CB8AC3E}">
        <p14:creationId xmlns:p14="http://schemas.microsoft.com/office/powerpoint/2010/main" val="3862009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The Online Travel Market</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Four major sectors:</a:t>
            </a:r>
          </a:p>
          <a:p>
            <a:pPr marL="741553" lvl="1" indent="-284353">
              <a:spcAft>
                <a:spcPct val="0"/>
              </a:spcAft>
              <a:buSzPts val="2400"/>
            </a:pPr>
            <a:r>
              <a:rPr lang="en-US" kern="1200" dirty="0">
                <a:solidFill>
                  <a:srgbClr val="000000"/>
                </a:solidFill>
                <a:latin typeface="Arial (Body)"/>
              </a:rPr>
              <a:t>Airline tickets</a:t>
            </a:r>
          </a:p>
          <a:p>
            <a:pPr marL="1144778" lvl="2" indent="-230378">
              <a:spcAft>
                <a:spcPct val="0"/>
              </a:spcAft>
              <a:buSzPts val="2400"/>
            </a:pPr>
            <a:r>
              <a:rPr lang="en-US" kern="1200" dirty="0">
                <a:solidFill>
                  <a:srgbClr val="000000"/>
                </a:solidFill>
                <a:latin typeface="Arial (Body)"/>
              </a:rPr>
              <a:t>Greatest source of revenue</a:t>
            </a:r>
          </a:p>
          <a:p>
            <a:pPr marL="741553" lvl="1" indent="-284353">
              <a:spcAft>
                <a:spcPct val="0"/>
              </a:spcAft>
              <a:buSzPts val="2400"/>
            </a:pPr>
            <a:r>
              <a:rPr lang="en-US" kern="1200" dirty="0">
                <a:solidFill>
                  <a:srgbClr val="000000"/>
                </a:solidFill>
                <a:latin typeface="Arial (Body)"/>
              </a:rPr>
              <a:t>Hotel reservations</a:t>
            </a:r>
          </a:p>
          <a:p>
            <a:pPr marL="741553" lvl="1" indent="-284353">
              <a:spcAft>
                <a:spcPct val="0"/>
              </a:spcAft>
              <a:buSzPts val="2400"/>
            </a:pPr>
            <a:r>
              <a:rPr lang="en-US" kern="1200" dirty="0">
                <a:solidFill>
                  <a:srgbClr val="000000"/>
                </a:solidFill>
                <a:latin typeface="Arial (Body)"/>
              </a:rPr>
              <a:t>Car rentals</a:t>
            </a:r>
          </a:p>
          <a:p>
            <a:pPr marL="741553" lvl="1" indent="-284353">
              <a:spcAft>
                <a:spcPct val="0"/>
              </a:spcAft>
              <a:buSzPts val="2400"/>
            </a:pPr>
            <a:r>
              <a:rPr lang="en-US" kern="1200" dirty="0">
                <a:solidFill>
                  <a:srgbClr val="000000"/>
                </a:solidFill>
                <a:latin typeface="Arial (Body)"/>
              </a:rPr>
              <a:t>Travel packages</a:t>
            </a:r>
          </a:p>
          <a:p>
            <a:pPr marL="255651" lvl="0" indent="-255651">
              <a:spcAft>
                <a:spcPct val="0"/>
              </a:spcAft>
              <a:buSzPts val="2400"/>
              <a:tabLst/>
            </a:pPr>
            <a:r>
              <a:rPr lang="en-US" kern="1200" dirty="0">
                <a:solidFill>
                  <a:srgbClr val="000000"/>
                </a:solidFill>
                <a:latin typeface="Arial (Body)"/>
              </a:rPr>
              <a:t>Corporate online-booking solutions (C</a:t>
            </a:r>
            <a:r>
              <a:rPr lang="en-US" sz="100" kern="1200" dirty="0">
                <a:solidFill>
                  <a:srgbClr val="000000"/>
                </a:solidFill>
                <a:latin typeface="Arial (Body)"/>
              </a:rPr>
              <a:t> </a:t>
            </a:r>
            <a:r>
              <a:rPr lang="en-US" kern="1200" dirty="0">
                <a:solidFill>
                  <a:srgbClr val="000000"/>
                </a:solidFill>
                <a:latin typeface="Arial (Body)"/>
              </a:rPr>
              <a:t>O</a:t>
            </a:r>
            <a:r>
              <a:rPr lang="en-US" sz="100" kern="1200" dirty="0">
                <a:solidFill>
                  <a:srgbClr val="000000"/>
                </a:solidFill>
                <a:latin typeface="Arial (Body)"/>
              </a:rPr>
              <a:t> </a:t>
            </a:r>
            <a:r>
              <a:rPr lang="en-US" kern="1200" dirty="0">
                <a:solidFill>
                  <a:srgbClr val="000000"/>
                </a:solidFill>
                <a:latin typeface="Arial (Body)"/>
              </a:rPr>
              <a:t>B</a:t>
            </a:r>
            <a:r>
              <a:rPr lang="en-US" sz="100" kern="1200" dirty="0">
                <a:solidFill>
                  <a:srgbClr val="000000"/>
                </a:solidFill>
                <a:latin typeface="Arial (Body)"/>
              </a:rPr>
              <a:t> </a:t>
            </a:r>
            <a:r>
              <a:rPr lang="en-US" kern="1200" dirty="0">
                <a:solidFill>
                  <a:srgbClr val="000000"/>
                </a:solidFill>
                <a:latin typeface="Arial (Body)"/>
              </a:rPr>
              <a:t>S)</a:t>
            </a:r>
          </a:p>
        </p:txBody>
      </p:sp>
    </p:spTree>
    <p:extLst>
      <p:ext uri="{BB962C8B-B14F-4D97-AF65-F5344CB8AC3E}">
        <p14:creationId xmlns:p14="http://schemas.microsoft.com/office/powerpoint/2010/main" val="204380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kern="1200" dirty="0">
                <a:cs typeface="Times New Roman" panose="02020603050405020304" pitchFamily="18" charset="0"/>
              </a:rPr>
              <a:t>Learning Objectives</a:t>
            </a:r>
            <a:endParaRPr lang="en-IN" dirty="0"/>
          </a:p>
        </p:txBody>
      </p:sp>
      <p:sp>
        <p:nvSpPr>
          <p:cNvPr id="101" name="Content Placeholder 100"/>
          <p:cNvSpPr>
            <a:spLocks noGrp="1"/>
          </p:cNvSpPr>
          <p:nvPr>
            <p:ph sz="quarter" idx="13"/>
          </p:nvPr>
        </p:nvSpPr>
        <p:spPr>
          <a:xfrm>
            <a:off x="457200" y="1556326"/>
            <a:ext cx="8307238" cy="4434275"/>
          </a:xfrm>
        </p:spPr>
        <p:txBody>
          <a:bodyPr/>
          <a:lstStyle/>
          <a:p>
            <a:pPr marL="0" lvl="0" indent="0">
              <a:spcAft>
                <a:spcPct val="0"/>
              </a:spcAft>
              <a:buSzPts val="2400"/>
              <a:buNone/>
            </a:pPr>
            <a:r>
              <a:rPr lang="en-US" sz="2000" b="1" kern="1200" dirty="0" smtClean="0">
                <a:solidFill>
                  <a:schemeClr val="tx2"/>
                </a:solidFill>
                <a:latin typeface="Arial (Body)"/>
              </a:rPr>
              <a:t>11.1</a:t>
            </a:r>
            <a:r>
              <a:rPr lang="en-US" sz="2000" b="1" kern="1200" dirty="0" smtClean="0">
                <a:solidFill>
                  <a:srgbClr val="000000"/>
                </a:solidFill>
                <a:latin typeface="Arial (Body)"/>
              </a:rPr>
              <a:t> </a:t>
            </a:r>
            <a:r>
              <a:rPr lang="en-US" sz="2000" kern="1200" dirty="0">
                <a:solidFill>
                  <a:srgbClr val="000000"/>
                </a:solidFill>
                <a:latin typeface="Arial (Body)"/>
              </a:rPr>
              <a:t>Understand the environment in which the online retail sector operates today.</a:t>
            </a:r>
          </a:p>
          <a:p>
            <a:pPr marL="0" lvl="0" indent="0">
              <a:spcAft>
                <a:spcPct val="0"/>
              </a:spcAft>
              <a:buSzPts val="2400"/>
              <a:buNone/>
            </a:pPr>
            <a:r>
              <a:rPr lang="en-US" sz="2000" b="1" kern="1200" dirty="0" smtClean="0">
                <a:solidFill>
                  <a:schemeClr val="tx2"/>
                </a:solidFill>
                <a:latin typeface="Arial (Body)"/>
              </a:rPr>
              <a:t>11.2</a:t>
            </a:r>
            <a:r>
              <a:rPr lang="en-US" sz="2000" b="1" kern="1200" dirty="0" smtClean="0">
                <a:solidFill>
                  <a:srgbClr val="000000"/>
                </a:solidFill>
                <a:latin typeface="Arial (Body)"/>
              </a:rPr>
              <a:t> </a:t>
            </a:r>
            <a:r>
              <a:rPr lang="en-US" sz="2000" kern="1200" dirty="0">
                <a:solidFill>
                  <a:srgbClr val="000000"/>
                </a:solidFill>
                <a:latin typeface="Arial (Body)"/>
              </a:rPr>
              <a:t>Explain how to analyze the economic viability of an online firm.</a:t>
            </a:r>
          </a:p>
          <a:p>
            <a:pPr marL="0" lvl="0" indent="0">
              <a:spcAft>
                <a:spcPct val="0"/>
              </a:spcAft>
              <a:buSzPts val="2400"/>
              <a:buNone/>
            </a:pPr>
            <a:r>
              <a:rPr lang="en-US" sz="2000" b="1" kern="1200" dirty="0" smtClean="0">
                <a:solidFill>
                  <a:schemeClr val="tx2"/>
                </a:solidFill>
                <a:latin typeface="Arial (Body)"/>
              </a:rPr>
              <a:t>11.3</a:t>
            </a:r>
            <a:r>
              <a:rPr lang="en-US" sz="2000" b="1" kern="1200" dirty="0" smtClean="0">
                <a:solidFill>
                  <a:srgbClr val="000000"/>
                </a:solidFill>
                <a:latin typeface="Arial (Body)"/>
              </a:rPr>
              <a:t> </a:t>
            </a:r>
            <a:r>
              <a:rPr lang="en-US" sz="2000" kern="1200" dirty="0">
                <a:solidFill>
                  <a:srgbClr val="000000"/>
                </a:solidFill>
                <a:latin typeface="Arial (Body)"/>
              </a:rPr>
              <a:t>Identify the challenges faced by the different types of online retailers.</a:t>
            </a:r>
          </a:p>
          <a:p>
            <a:pPr marL="0" lvl="0" indent="0">
              <a:spcAft>
                <a:spcPct val="0"/>
              </a:spcAft>
              <a:buSzPts val="2400"/>
              <a:buNone/>
            </a:pPr>
            <a:r>
              <a:rPr lang="en-US" sz="2000" b="1" kern="1200" dirty="0" smtClean="0">
                <a:solidFill>
                  <a:schemeClr val="tx2"/>
                </a:solidFill>
                <a:latin typeface="Arial (Body)"/>
              </a:rPr>
              <a:t>11.4</a:t>
            </a:r>
            <a:r>
              <a:rPr lang="en-US" sz="2000" b="1" kern="1200" dirty="0" smtClean="0">
                <a:solidFill>
                  <a:srgbClr val="000000"/>
                </a:solidFill>
                <a:latin typeface="Arial (Body)"/>
              </a:rPr>
              <a:t> </a:t>
            </a:r>
            <a:r>
              <a:rPr lang="en-US" sz="2000" kern="1200" dirty="0">
                <a:solidFill>
                  <a:srgbClr val="000000"/>
                </a:solidFill>
                <a:latin typeface="Arial (Body)"/>
              </a:rPr>
              <a:t>Describe the major features of the online service sector.</a:t>
            </a:r>
          </a:p>
          <a:p>
            <a:pPr marL="0" lvl="0" indent="0">
              <a:spcAft>
                <a:spcPct val="0"/>
              </a:spcAft>
              <a:buSzPts val="2400"/>
              <a:buNone/>
            </a:pPr>
            <a:r>
              <a:rPr lang="en-US" sz="2000" b="1" kern="1200" dirty="0" smtClean="0">
                <a:solidFill>
                  <a:schemeClr val="tx2"/>
                </a:solidFill>
                <a:latin typeface="Arial (Body)"/>
              </a:rPr>
              <a:t>11.5</a:t>
            </a:r>
            <a:r>
              <a:rPr lang="en-US" sz="2000" b="1" kern="1200" dirty="0" smtClean="0">
                <a:solidFill>
                  <a:srgbClr val="000000"/>
                </a:solidFill>
                <a:latin typeface="Arial (Body)"/>
              </a:rPr>
              <a:t> </a:t>
            </a:r>
            <a:r>
              <a:rPr lang="en-US" sz="2000" kern="1200" dirty="0">
                <a:solidFill>
                  <a:srgbClr val="000000"/>
                </a:solidFill>
                <a:latin typeface="Arial (Body)"/>
              </a:rPr>
              <a:t>Discuss the trends taking place in the online financial services industry.</a:t>
            </a:r>
          </a:p>
          <a:p>
            <a:pPr marL="0" lvl="0" indent="0">
              <a:spcAft>
                <a:spcPct val="0"/>
              </a:spcAft>
              <a:buSzPts val="2400"/>
              <a:buNone/>
            </a:pPr>
            <a:r>
              <a:rPr lang="en-US" sz="2000" b="1" kern="1200" dirty="0" smtClean="0">
                <a:solidFill>
                  <a:schemeClr val="tx2"/>
                </a:solidFill>
                <a:latin typeface="Arial (Body)"/>
              </a:rPr>
              <a:t>11.6</a:t>
            </a:r>
            <a:r>
              <a:rPr lang="en-US" sz="2000" b="1" kern="1200" dirty="0" smtClean="0">
                <a:solidFill>
                  <a:srgbClr val="000000"/>
                </a:solidFill>
                <a:latin typeface="Arial (Body)"/>
              </a:rPr>
              <a:t> </a:t>
            </a:r>
            <a:r>
              <a:rPr lang="en-US" sz="2000" kern="1200" dirty="0">
                <a:solidFill>
                  <a:srgbClr val="000000"/>
                </a:solidFill>
                <a:latin typeface="Arial (Body)"/>
              </a:rPr>
              <a:t>Describe the major trends in the online travel services industry today.</a:t>
            </a:r>
          </a:p>
          <a:p>
            <a:pPr marL="0" lvl="0" indent="0">
              <a:spcAft>
                <a:spcPct val="0"/>
              </a:spcAft>
              <a:buSzPts val="2400"/>
              <a:buNone/>
            </a:pPr>
            <a:r>
              <a:rPr lang="en-US" sz="2000" b="1" kern="1200" dirty="0" smtClean="0">
                <a:solidFill>
                  <a:schemeClr val="tx2"/>
                </a:solidFill>
                <a:latin typeface="Arial (Body)"/>
              </a:rPr>
              <a:t>11.7</a:t>
            </a:r>
            <a:r>
              <a:rPr lang="en-US" sz="2000" b="1" kern="1200" dirty="0" smtClean="0">
                <a:solidFill>
                  <a:srgbClr val="000000"/>
                </a:solidFill>
                <a:latin typeface="Arial (Body)"/>
              </a:rPr>
              <a:t> </a:t>
            </a:r>
            <a:r>
              <a:rPr lang="en-US" sz="2000" kern="1200" dirty="0">
                <a:solidFill>
                  <a:srgbClr val="000000"/>
                </a:solidFill>
                <a:latin typeface="Arial (Body)"/>
              </a:rPr>
              <a:t>Identify current trends in the online career services industry.</a:t>
            </a:r>
          </a:p>
          <a:p>
            <a:pPr marL="0" lvl="0" indent="0">
              <a:spcAft>
                <a:spcPct val="0"/>
              </a:spcAft>
              <a:buSzPts val="2400"/>
              <a:buNone/>
            </a:pPr>
            <a:r>
              <a:rPr lang="en-US" sz="2000" b="1" kern="1200" dirty="0" smtClean="0">
                <a:solidFill>
                  <a:schemeClr val="tx2"/>
                </a:solidFill>
                <a:latin typeface="Arial (Body)"/>
              </a:rPr>
              <a:t>11.8</a:t>
            </a:r>
            <a:r>
              <a:rPr lang="en-US" sz="2000" b="1" kern="1200" dirty="0" smtClean="0">
                <a:solidFill>
                  <a:srgbClr val="000000"/>
                </a:solidFill>
                <a:latin typeface="Arial (Body)"/>
              </a:rPr>
              <a:t> </a:t>
            </a:r>
            <a:r>
              <a:rPr lang="en-US" sz="2000" kern="1200" dirty="0">
                <a:solidFill>
                  <a:srgbClr val="000000"/>
                </a:solidFill>
                <a:latin typeface="Arial (Body)"/>
              </a:rPr>
              <a:t>Understand the business models of on-demand service companies.</a:t>
            </a:r>
          </a:p>
        </p:txBody>
      </p:sp>
    </p:spTree>
    <p:extLst>
      <p:ext uri="{BB962C8B-B14F-4D97-AF65-F5344CB8AC3E}">
        <p14:creationId xmlns:p14="http://schemas.microsoft.com/office/powerpoint/2010/main" val="4138817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Online Travel Industry Dynamics</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Intense competition among online providers</a:t>
            </a:r>
          </a:p>
          <a:p>
            <a:pPr marL="255651" lvl="0" indent="-255651">
              <a:spcAft>
                <a:spcPct val="0"/>
              </a:spcAft>
              <a:buSzPts val="2400"/>
              <a:tabLst/>
            </a:pPr>
            <a:r>
              <a:rPr lang="en-US" kern="1200" dirty="0">
                <a:solidFill>
                  <a:srgbClr val="000000"/>
                </a:solidFill>
                <a:latin typeface="Arial (Body)"/>
              </a:rPr>
              <a:t>Price competition difficult</a:t>
            </a:r>
          </a:p>
          <a:p>
            <a:pPr marL="255651" lvl="0" indent="-255651">
              <a:spcAft>
                <a:spcPct val="0"/>
              </a:spcAft>
              <a:buSzPts val="2400"/>
              <a:tabLst/>
            </a:pPr>
            <a:r>
              <a:rPr lang="en-US" kern="1200" dirty="0">
                <a:solidFill>
                  <a:srgbClr val="000000"/>
                </a:solidFill>
                <a:latin typeface="Arial (Body)"/>
              </a:rPr>
              <a:t>Industry consolidation</a:t>
            </a:r>
          </a:p>
          <a:p>
            <a:pPr marL="255651" lvl="0" indent="-255651">
              <a:spcAft>
                <a:spcPct val="0"/>
              </a:spcAft>
              <a:buSzPts val="2400"/>
              <a:tabLst/>
            </a:pPr>
            <a:r>
              <a:rPr lang="en-US" kern="1200" dirty="0">
                <a:solidFill>
                  <a:srgbClr val="000000"/>
                </a:solidFill>
                <a:latin typeface="Arial (Body)"/>
              </a:rPr>
              <a:t>Industry impacted by meta-search engines</a:t>
            </a:r>
          </a:p>
          <a:p>
            <a:pPr marL="741553" lvl="1" indent="-284353">
              <a:spcAft>
                <a:spcPct val="0"/>
              </a:spcAft>
              <a:buSzPts val="2400"/>
            </a:pPr>
            <a:r>
              <a:rPr lang="en-US" kern="1200" dirty="0">
                <a:solidFill>
                  <a:srgbClr val="000000"/>
                </a:solidFill>
                <a:latin typeface="Arial (Body)"/>
              </a:rPr>
              <a:t>Commoditize online travel</a:t>
            </a:r>
          </a:p>
          <a:p>
            <a:pPr marL="255651" lvl="0" indent="-255651">
              <a:spcAft>
                <a:spcPct val="0"/>
              </a:spcAft>
              <a:buSzPts val="2400"/>
              <a:tabLst/>
            </a:pPr>
            <a:r>
              <a:rPr lang="en-US" kern="1200" dirty="0">
                <a:solidFill>
                  <a:srgbClr val="000000"/>
                </a:solidFill>
                <a:latin typeface="Arial (Body)"/>
              </a:rPr>
              <a:t>Mobile applications are also transforming industry</a:t>
            </a:r>
          </a:p>
          <a:p>
            <a:pPr marL="255651" lvl="0" indent="-255651">
              <a:spcAft>
                <a:spcPct val="0"/>
              </a:spcAft>
              <a:buSzPts val="2400"/>
              <a:tabLst/>
            </a:pPr>
            <a:r>
              <a:rPr lang="en-US" kern="1200" dirty="0">
                <a:solidFill>
                  <a:srgbClr val="000000"/>
                </a:solidFill>
                <a:latin typeface="Arial (Body)"/>
              </a:rPr>
              <a:t>Social media content, reviews have an increasing influence on travel purchases</a:t>
            </a:r>
          </a:p>
        </p:txBody>
      </p:sp>
    </p:spTree>
    <p:extLst>
      <p:ext uri="{BB962C8B-B14F-4D97-AF65-F5344CB8AC3E}">
        <p14:creationId xmlns:p14="http://schemas.microsoft.com/office/powerpoint/2010/main" val="2256870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kern="1200" dirty="0">
                <a:cs typeface="Times New Roman" panose="02020603050405020304" pitchFamily="18" charset="0"/>
              </a:rPr>
              <a:t>Insight on Society: Phony Reviews</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defRPr/>
            </a:pPr>
            <a:r>
              <a:rPr lang="en-US" kern="1200" dirty="0">
                <a:solidFill>
                  <a:srgbClr val="000000"/>
                </a:solidFill>
                <a:latin typeface="Arial (Body)"/>
              </a:rPr>
              <a:t>Should there be repercussions to individuals and/or businesses for posting false reviews of products or services?</a:t>
            </a:r>
          </a:p>
          <a:p>
            <a:pPr marL="741553" lvl="1" indent="-284353">
              <a:spcAft>
                <a:spcPct val="0"/>
              </a:spcAft>
              <a:buSzPts val="2400"/>
              <a:defRPr/>
            </a:pPr>
            <a:r>
              <a:rPr lang="en-US" kern="1200" dirty="0">
                <a:solidFill>
                  <a:srgbClr val="000000"/>
                </a:solidFill>
                <a:latin typeface="Arial (Body)"/>
              </a:rPr>
              <a:t>Can phony reviews be recognized and moderated?</a:t>
            </a:r>
          </a:p>
          <a:p>
            <a:pPr marL="741553" lvl="1" indent="-284353">
              <a:spcAft>
                <a:spcPct val="0"/>
              </a:spcAft>
              <a:buSzPts val="2400"/>
              <a:defRPr/>
            </a:pPr>
            <a:r>
              <a:rPr lang="en-US" kern="1200" dirty="0">
                <a:solidFill>
                  <a:srgbClr val="000000"/>
                </a:solidFill>
                <a:latin typeface="Arial (Body)"/>
              </a:rPr>
              <a:t>Do you rely more on some types of reviews or comments on websites and blogs over others?</a:t>
            </a:r>
          </a:p>
        </p:txBody>
      </p:sp>
    </p:spTree>
    <p:extLst>
      <p:ext uri="{BB962C8B-B14F-4D97-AF65-F5344CB8AC3E}">
        <p14:creationId xmlns:p14="http://schemas.microsoft.com/office/powerpoint/2010/main" val="647301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Online Career Services</a:t>
            </a:r>
            <a:endParaRPr lang="en-IN" dirty="0"/>
          </a:p>
        </p:txBody>
      </p:sp>
      <p:sp>
        <p:nvSpPr>
          <p:cNvPr id="3" name="Content Placeholder 2"/>
          <p:cNvSpPr>
            <a:spLocks noGrp="1"/>
          </p:cNvSpPr>
          <p:nvPr>
            <p:ph sz="quarter" idx="13"/>
          </p:nvPr>
        </p:nvSpPr>
        <p:spPr>
          <a:xfrm>
            <a:off x="457200" y="1556326"/>
            <a:ext cx="8355106" cy="4434275"/>
          </a:xfrm>
        </p:spPr>
        <p:txBody>
          <a:bodyPr/>
          <a:lstStyle/>
          <a:p>
            <a:pPr marL="255651" lvl="0" indent="-255651">
              <a:spcAft>
                <a:spcPct val="0"/>
              </a:spcAft>
              <a:tabLst/>
            </a:pPr>
            <a:r>
              <a:rPr lang="en-US" sz="2000" kern="1200" dirty="0">
                <a:solidFill>
                  <a:srgbClr val="000000"/>
                </a:solidFill>
                <a:latin typeface="Arial (Body)"/>
              </a:rPr>
              <a:t>Two main players: CareerBuilder, Monster</a:t>
            </a:r>
          </a:p>
          <a:p>
            <a:pPr marL="741553" lvl="1" indent="-284353">
              <a:spcAft>
                <a:spcPct val="0"/>
              </a:spcAft>
            </a:pPr>
            <a:r>
              <a:rPr lang="en-US" sz="2000" kern="1200" dirty="0">
                <a:solidFill>
                  <a:srgbClr val="000000"/>
                </a:solidFill>
                <a:latin typeface="Arial (Body)"/>
              </a:rPr>
              <a:t>Indeed, Glassdoor, </a:t>
            </a:r>
            <a:r>
              <a:rPr lang="en-US" sz="2000" kern="1200" dirty="0" err="1">
                <a:solidFill>
                  <a:srgbClr val="000000"/>
                </a:solidFill>
                <a:latin typeface="Arial (Body)"/>
              </a:rPr>
              <a:t>SimplyHired</a:t>
            </a:r>
            <a:r>
              <a:rPr lang="en-US" sz="2000" kern="1200" dirty="0">
                <a:solidFill>
                  <a:srgbClr val="000000"/>
                </a:solidFill>
                <a:latin typeface="Arial (Body)"/>
              </a:rPr>
              <a:t>, LinkedIn</a:t>
            </a:r>
          </a:p>
          <a:p>
            <a:pPr marL="255651" lvl="0" indent="-255651">
              <a:spcAft>
                <a:spcPct val="0"/>
              </a:spcAft>
              <a:tabLst/>
            </a:pPr>
            <a:r>
              <a:rPr lang="en-US" sz="2000" kern="1200" dirty="0">
                <a:solidFill>
                  <a:srgbClr val="000000"/>
                </a:solidFill>
                <a:latin typeface="Arial (Body)"/>
              </a:rPr>
              <a:t>Five traditional recruitment tools:</a:t>
            </a:r>
          </a:p>
          <a:p>
            <a:pPr marL="741553" lvl="1" indent="-284353">
              <a:spcAft>
                <a:spcPct val="0"/>
              </a:spcAft>
            </a:pPr>
            <a:r>
              <a:rPr lang="en-US" sz="2000" kern="1200" dirty="0">
                <a:solidFill>
                  <a:srgbClr val="000000"/>
                </a:solidFill>
                <a:latin typeface="Arial (Body)"/>
              </a:rPr>
              <a:t>Classified and print ads, career expos, on-campus recruitment, staffing firms, internal referral programs</a:t>
            </a:r>
          </a:p>
          <a:p>
            <a:pPr marL="255651" lvl="0" indent="-255651">
              <a:spcAft>
                <a:spcPct val="0"/>
              </a:spcAft>
              <a:tabLst/>
            </a:pPr>
            <a:r>
              <a:rPr lang="en-US" sz="2000" kern="1200" dirty="0">
                <a:solidFill>
                  <a:srgbClr val="000000"/>
                </a:solidFill>
                <a:latin typeface="Arial (Body)"/>
              </a:rPr>
              <a:t>Online recruiting</a:t>
            </a:r>
          </a:p>
          <a:p>
            <a:pPr marL="741553" lvl="1" indent="-284353">
              <a:spcAft>
                <a:spcPct val="0"/>
              </a:spcAft>
            </a:pPr>
            <a:r>
              <a:rPr lang="en-US" sz="2000" kern="1200" dirty="0">
                <a:solidFill>
                  <a:srgbClr val="000000"/>
                </a:solidFill>
                <a:latin typeface="Arial (Body)"/>
              </a:rPr>
              <a:t>More efficient, cost-effective, reduces total time-to-hire</a:t>
            </a:r>
          </a:p>
          <a:p>
            <a:pPr marL="741553" lvl="1" indent="-284353">
              <a:spcAft>
                <a:spcPct val="0"/>
              </a:spcAft>
            </a:pPr>
            <a:r>
              <a:rPr lang="en-US" sz="2000" kern="1200" dirty="0">
                <a:solidFill>
                  <a:srgbClr val="000000"/>
                </a:solidFill>
                <a:latin typeface="Arial (Body)"/>
              </a:rPr>
              <a:t>Enables job hunters to more easily distribute resumes while conducting job searches</a:t>
            </a:r>
          </a:p>
          <a:p>
            <a:pPr marL="741553" lvl="1" indent="-284353">
              <a:spcAft>
                <a:spcPct val="0"/>
              </a:spcAft>
            </a:pPr>
            <a:r>
              <a:rPr lang="en-US" sz="2000" kern="1200" dirty="0">
                <a:solidFill>
                  <a:srgbClr val="000000"/>
                </a:solidFill>
                <a:latin typeface="Arial (Body)"/>
              </a:rPr>
              <a:t>Ideally suited for Web due to information-intense nature of process</a:t>
            </a:r>
          </a:p>
        </p:txBody>
      </p:sp>
    </p:spTree>
    <p:extLst>
      <p:ext uri="{BB962C8B-B14F-4D97-AF65-F5344CB8AC3E}">
        <p14:creationId xmlns:p14="http://schemas.microsoft.com/office/powerpoint/2010/main" val="3899405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400" kern="1200" dirty="0">
                <a:cs typeface="Times New Roman" panose="02020603050405020304" pitchFamily="18" charset="0"/>
              </a:rPr>
              <a:t>It’s Just Information: The Ideal Web Business?</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Recruitment ideally suited for the Web</a:t>
            </a:r>
          </a:p>
          <a:p>
            <a:pPr marL="741553" lvl="1" indent="-284353">
              <a:spcAft>
                <a:spcPct val="0"/>
              </a:spcAft>
              <a:buSzPts val="2400"/>
            </a:pPr>
            <a:r>
              <a:rPr lang="en-US" altLang="en-US" kern="1200" dirty="0">
                <a:solidFill>
                  <a:srgbClr val="000000"/>
                </a:solidFill>
                <a:latin typeface="Arial (Body)"/>
              </a:rPr>
              <a:t>Information-intense process</a:t>
            </a:r>
          </a:p>
          <a:p>
            <a:pPr marL="741553" lvl="1" indent="-284353">
              <a:spcAft>
                <a:spcPct val="0"/>
              </a:spcAft>
              <a:buSzPts val="2400"/>
            </a:pPr>
            <a:r>
              <a:rPr lang="en-US" altLang="en-US" kern="1200" dirty="0">
                <a:solidFill>
                  <a:srgbClr val="000000"/>
                </a:solidFill>
                <a:latin typeface="Arial (Body)"/>
              </a:rPr>
              <a:t>Initial match-up </a:t>
            </a:r>
            <a:r>
              <a:rPr lang="en-US" altLang="en-US" kern="1200" dirty="0" err="1">
                <a:solidFill>
                  <a:srgbClr val="000000"/>
                </a:solidFill>
                <a:latin typeface="Arial (Body)"/>
              </a:rPr>
              <a:t>doesn</a:t>
            </a:r>
            <a:r>
              <a:rPr lang="en-IN" altLang="ja-JP" kern="1200" dirty="0">
                <a:solidFill>
                  <a:srgbClr val="000000"/>
                </a:solidFill>
                <a:latin typeface="Arial (Body)"/>
              </a:rPr>
              <a:t>’</a:t>
            </a:r>
            <a:r>
              <a:rPr lang="en-US" altLang="ja-JP" kern="1200" dirty="0">
                <a:solidFill>
                  <a:srgbClr val="000000"/>
                </a:solidFill>
                <a:latin typeface="Arial (Body)"/>
              </a:rPr>
              <a:t>t require much personalization</a:t>
            </a:r>
          </a:p>
          <a:p>
            <a:pPr marL="255651" lvl="0" indent="-255651">
              <a:spcAft>
                <a:spcPct val="0"/>
              </a:spcAft>
              <a:buSzPts val="2400"/>
              <a:tabLst/>
            </a:pPr>
            <a:r>
              <a:rPr lang="en-US" altLang="en-US" kern="1200" dirty="0">
                <a:solidFill>
                  <a:srgbClr val="000000"/>
                </a:solidFill>
                <a:latin typeface="Arial (Body)"/>
              </a:rPr>
              <a:t>Saves time and money for both job hunters and employers</a:t>
            </a:r>
          </a:p>
          <a:p>
            <a:pPr marL="255651" lvl="0" indent="-255651">
              <a:spcAft>
                <a:spcPct val="0"/>
              </a:spcAft>
              <a:buSzPts val="2400"/>
              <a:tabLst/>
            </a:pPr>
            <a:r>
              <a:rPr lang="en-US" altLang="en-US" kern="1200" dirty="0">
                <a:solidFill>
                  <a:srgbClr val="000000"/>
                </a:solidFill>
                <a:latin typeface="Arial (Body)"/>
              </a:rPr>
              <a:t>One of most important functions:</a:t>
            </a:r>
          </a:p>
          <a:p>
            <a:pPr marL="741553" lvl="1" indent="-284353">
              <a:spcAft>
                <a:spcPct val="0"/>
              </a:spcAft>
              <a:buSzPts val="2400"/>
            </a:pPr>
            <a:r>
              <a:rPr lang="en-US" altLang="en-US" kern="1200" dirty="0">
                <a:solidFill>
                  <a:srgbClr val="000000"/>
                </a:solidFill>
                <a:latin typeface="Arial (Body)"/>
              </a:rPr>
              <a:t>Ability to establish market prices and terms (online national marketplace)</a:t>
            </a:r>
          </a:p>
        </p:txBody>
      </p:sp>
    </p:spTree>
    <p:extLst>
      <p:ext uri="{BB962C8B-B14F-4D97-AF65-F5344CB8AC3E}">
        <p14:creationId xmlns:p14="http://schemas.microsoft.com/office/powerpoint/2010/main" val="423377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kern="1200" dirty="0">
                <a:cs typeface="Times New Roman" panose="02020603050405020304" pitchFamily="18" charset="0"/>
              </a:rPr>
              <a:t>Online Recruitment Industry Trends</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altLang="en-US" kern="1200" dirty="0">
                <a:solidFill>
                  <a:srgbClr val="000000"/>
                </a:solidFill>
                <a:latin typeface="Arial (Body)"/>
              </a:rPr>
              <a:t>Social recruiting</a:t>
            </a:r>
          </a:p>
          <a:p>
            <a:pPr marL="741553" lvl="1" indent="-284353">
              <a:spcAft>
                <a:spcPct val="0"/>
              </a:spcAft>
              <a:buSzPts val="2400"/>
            </a:pPr>
            <a:r>
              <a:rPr lang="en-US" altLang="en-US" kern="1200" dirty="0">
                <a:solidFill>
                  <a:srgbClr val="000000"/>
                </a:solidFill>
                <a:latin typeface="Arial (Body)"/>
              </a:rPr>
              <a:t>87% recruiters use social recruiting, LinkedIn</a:t>
            </a:r>
          </a:p>
          <a:p>
            <a:pPr marL="255651" lvl="0" indent="-255651">
              <a:spcAft>
                <a:spcPct val="0"/>
              </a:spcAft>
              <a:buSzPts val="2400"/>
              <a:tabLst/>
            </a:pPr>
            <a:r>
              <a:rPr lang="en-US" altLang="en-US" kern="1200" dirty="0">
                <a:solidFill>
                  <a:srgbClr val="000000"/>
                </a:solidFill>
                <a:latin typeface="Arial (Body)"/>
              </a:rPr>
              <a:t>Mobile</a:t>
            </a:r>
          </a:p>
          <a:p>
            <a:pPr marL="741553" lvl="1" indent="-284353">
              <a:spcAft>
                <a:spcPct val="0"/>
              </a:spcAft>
              <a:buSzPts val="2400"/>
            </a:pPr>
            <a:r>
              <a:rPr lang="en-US" altLang="en-US" kern="1200" dirty="0">
                <a:solidFill>
                  <a:srgbClr val="000000"/>
                </a:solidFill>
                <a:latin typeface="Arial (Body)"/>
              </a:rPr>
              <a:t>Millennials and Gen X use primarily mobile devices</a:t>
            </a:r>
          </a:p>
          <a:p>
            <a:pPr marL="255651" lvl="0" indent="-255651">
              <a:spcAft>
                <a:spcPct val="0"/>
              </a:spcAft>
              <a:buSzPts val="2400"/>
              <a:tabLst/>
            </a:pPr>
            <a:r>
              <a:rPr lang="en-US" altLang="en-US" kern="1200" dirty="0">
                <a:solidFill>
                  <a:srgbClr val="000000"/>
                </a:solidFill>
                <a:latin typeface="Arial (Body)"/>
              </a:rPr>
              <a:t>Job search engines/aggregators:</a:t>
            </a:r>
          </a:p>
          <a:p>
            <a:pPr marL="255651" lvl="0" indent="-255651">
              <a:spcAft>
                <a:spcPct val="0"/>
              </a:spcAft>
              <a:buSzPts val="2400"/>
              <a:tabLst/>
            </a:pPr>
            <a:r>
              <a:rPr lang="en-US" altLang="en-US" kern="1200" dirty="0">
                <a:solidFill>
                  <a:srgbClr val="000000"/>
                </a:solidFill>
                <a:latin typeface="Arial (Body)"/>
              </a:rPr>
              <a:t>Data analytics and algorithms</a:t>
            </a:r>
          </a:p>
          <a:p>
            <a:pPr marL="255651" lvl="0" indent="-255651">
              <a:spcAft>
                <a:spcPct val="0"/>
              </a:spcAft>
              <a:buSzPts val="2400"/>
              <a:tabLst/>
            </a:pPr>
            <a:r>
              <a:rPr lang="en-US" altLang="en-US" kern="1200" dirty="0">
                <a:solidFill>
                  <a:srgbClr val="000000"/>
                </a:solidFill>
                <a:latin typeface="Arial (Body)"/>
              </a:rPr>
              <a:t>Hiring by algorithm</a:t>
            </a:r>
          </a:p>
          <a:p>
            <a:pPr marL="741553" lvl="1" indent="-284353">
              <a:spcAft>
                <a:spcPct val="0"/>
              </a:spcAft>
              <a:buSzPts val="2400"/>
            </a:pPr>
            <a:r>
              <a:rPr lang="en-US" altLang="en-US" kern="1200" dirty="0">
                <a:solidFill>
                  <a:srgbClr val="000000"/>
                </a:solidFill>
                <a:latin typeface="Arial (Body)"/>
              </a:rPr>
              <a:t>Sifting online applications for key words</a:t>
            </a:r>
          </a:p>
        </p:txBody>
      </p:sp>
    </p:spTree>
    <p:extLst>
      <p:ext uri="{BB962C8B-B14F-4D97-AF65-F5344CB8AC3E}">
        <p14:creationId xmlns:p14="http://schemas.microsoft.com/office/powerpoint/2010/main" val="1333277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On-Demand Service Companies</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Platforms for users to share/lease assets and resources</a:t>
            </a:r>
          </a:p>
          <a:p>
            <a:pPr marL="741553" lvl="1" indent="-284353">
              <a:spcAft>
                <a:spcPct val="0"/>
              </a:spcAft>
              <a:buSzPts val="2400"/>
            </a:pPr>
            <a:r>
              <a:rPr lang="en-US" kern="1200" dirty="0">
                <a:solidFill>
                  <a:srgbClr val="000000"/>
                </a:solidFill>
                <a:latin typeface="Arial (Body)"/>
              </a:rPr>
              <a:t>Bikes, cars, homes, rooms with beds, etc.</a:t>
            </a:r>
          </a:p>
          <a:p>
            <a:pPr marL="741553" lvl="1" indent="-284353">
              <a:spcAft>
                <a:spcPct val="0"/>
              </a:spcAft>
              <a:buSzPts val="2400"/>
            </a:pPr>
            <a:r>
              <a:rPr lang="en-US" kern="1200" dirty="0">
                <a:solidFill>
                  <a:srgbClr val="000000"/>
                </a:solidFill>
                <a:latin typeface="Arial (Body)"/>
              </a:rPr>
              <a:t>Fees collected from sellers and buyers</a:t>
            </a:r>
          </a:p>
          <a:p>
            <a:pPr marL="255651" lvl="0" indent="-255651">
              <a:spcAft>
                <a:spcPct val="0"/>
              </a:spcAft>
              <a:buSzPts val="2400"/>
              <a:tabLst/>
            </a:pPr>
            <a:r>
              <a:rPr lang="en-US" kern="1200" dirty="0">
                <a:solidFill>
                  <a:srgbClr val="000000"/>
                </a:solidFill>
                <a:latin typeface="Arial (Body)"/>
              </a:rPr>
              <a:t>Use of online reputation systems, peer review</a:t>
            </a:r>
          </a:p>
          <a:p>
            <a:pPr marL="255651" lvl="0" indent="-255651">
              <a:spcAft>
                <a:spcPct val="0"/>
              </a:spcAft>
              <a:buSzPts val="2400"/>
              <a:tabLst/>
            </a:pPr>
            <a:r>
              <a:rPr lang="en-US" kern="1200" dirty="0">
                <a:solidFill>
                  <a:srgbClr val="000000"/>
                </a:solidFill>
                <a:latin typeface="Arial (Body)"/>
              </a:rPr>
              <a:t>Successful firms are disrupters, lowering cost of services</a:t>
            </a:r>
          </a:p>
          <a:p>
            <a:pPr marL="741553" lvl="1" indent="-284353">
              <a:spcAft>
                <a:spcPct val="0"/>
              </a:spcAft>
              <a:buSzPts val="2400"/>
            </a:pPr>
            <a:r>
              <a:rPr lang="en-US" kern="1200" dirty="0">
                <a:solidFill>
                  <a:srgbClr val="000000"/>
                </a:solidFill>
                <a:latin typeface="Arial (Body)"/>
              </a:rPr>
              <a:t>Uber</a:t>
            </a:r>
          </a:p>
          <a:p>
            <a:pPr marL="741553" lvl="1" indent="-284353">
              <a:spcAft>
                <a:spcPct val="0"/>
              </a:spcAft>
              <a:buSzPts val="2400"/>
            </a:pPr>
            <a:r>
              <a:rPr lang="en-US" kern="1200" dirty="0">
                <a:solidFill>
                  <a:srgbClr val="000000"/>
                </a:solidFill>
                <a:latin typeface="Arial (Body)"/>
              </a:rPr>
              <a:t>Airbnb</a:t>
            </a:r>
          </a:p>
        </p:txBody>
      </p:sp>
    </p:spTree>
    <p:extLst>
      <p:ext uri="{BB962C8B-B14F-4D97-AF65-F5344CB8AC3E}">
        <p14:creationId xmlns:p14="http://schemas.microsoft.com/office/powerpoint/2010/main" val="4248262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Insight on Business: </a:t>
            </a:r>
            <a:r>
              <a:rPr lang="en-US" sz="3400" kern="1200" dirty="0">
                <a:cs typeface="Times New Roman" panose="02020603050405020304" pitchFamily="18" charset="0"/>
              </a:rPr>
              <a:t>Food Delivery on Demand in the Middle East</a:t>
            </a:r>
            <a:endParaRPr lang="en-IN" sz="3400"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pPr>
            <a:r>
              <a:rPr lang="en-US" kern="1200" dirty="0">
                <a:solidFill>
                  <a:srgbClr val="000000"/>
                </a:solidFill>
                <a:latin typeface="Arial (Body)"/>
              </a:rPr>
              <a:t>What features or practices have made </a:t>
            </a:r>
            <a:r>
              <a:rPr lang="en-US" kern="1200" dirty="0" err="1">
                <a:solidFill>
                  <a:srgbClr val="000000"/>
                </a:solidFill>
                <a:latin typeface="Arial (Body)"/>
              </a:rPr>
              <a:t>Bawiq</a:t>
            </a:r>
            <a:r>
              <a:rPr lang="en-US" kern="1200" dirty="0">
                <a:solidFill>
                  <a:srgbClr val="000000"/>
                </a:solidFill>
                <a:latin typeface="Arial (Body)"/>
              </a:rPr>
              <a:t> and </a:t>
            </a:r>
            <a:r>
              <a:rPr lang="en-US" kern="1200" dirty="0" err="1">
                <a:solidFill>
                  <a:srgbClr val="000000"/>
                </a:solidFill>
                <a:latin typeface="Arial (Body)"/>
              </a:rPr>
              <a:t>Careem</a:t>
            </a:r>
            <a:r>
              <a:rPr lang="en-US" kern="1200" dirty="0">
                <a:solidFill>
                  <a:srgbClr val="000000"/>
                </a:solidFill>
                <a:latin typeface="Arial (Body)"/>
              </a:rPr>
              <a:t> successful?</a:t>
            </a:r>
          </a:p>
          <a:p>
            <a:pPr marL="741553" lvl="1" indent="-284353">
              <a:spcAft>
                <a:spcPct val="0"/>
              </a:spcAft>
              <a:buSzPts val="2400"/>
            </a:pPr>
            <a:r>
              <a:rPr lang="en-US" kern="1200" dirty="0">
                <a:solidFill>
                  <a:srgbClr val="000000"/>
                </a:solidFill>
                <a:latin typeface="Arial (Body)"/>
              </a:rPr>
              <a:t>What challenges do grocery and meal delivery services face?</a:t>
            </a:r>
          </a:p>
          <a:p>
            <a:pPr marL="741553" lvl="1" indent="-284353">
              <a:spcAft>
                <a:spcPct val="0"/>
              </a:spcAft>
              <a:buSzPts val="2400"/>
            </a:pPr>
            <a:r>
              <a:rPr lang="en-US" kern="1200" dirty="0">
                <a:solidFill>
                  <a:srgbClr val="000000"/>
                </a:solidFill>
                <a:latin typeface="Arial (Body)"/>
              </a:rPr>
              <a:t>Have you used any grocery or meal delivery services? If so, what was your experience?</a:t>
            </a:r>
          </a:p>
        </p:txBody>
      </p:sp>
    </p:spTree>
    <p:extLst>
      <p:ext uri="{BB962C8B-B14F-4D97-AF65-F5344CB8AC3E}">
        <p14:creationId xmlns:p14="http://schemas.microsoft.com/office/powerpoint/2010/main" val="2828186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Careers in </a:t>
            </a:r>
            <a:r>
              <a:rPr lang="pt-BR" kern="1200" dirty="0">
                <a:cs typeface="Times New Roman" panose="02020603050405020304" pitchFamily="18" charset="0"/>
              </a:rPr>
              <a:t>E-commerce</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Position: Associate, E-commerce Initiatives</a:t>
            </a:r>
          </a:p>
          <a:p>
            <a:pPr marL="255651" lvl="0" indent="-255651">
              <a:spcAft>
                <a:spcPct val="0"/>
              </a:spcAft>
              <a:buSzPts val="2400"/>
              <a:tabLst/>
            </a:pPr>
            <a:r>
              <a:rPr lang="en-US" kern="1200" dirty="0">
                <a:solidFill>
                  <a:srgbClr val="000000"/>
                </a:solidFill>
                <a:latin typeface="Arial (Body)"/>
              </a:rPr>
              <a:t>Qualification/Skills</a:t>
            </a:r>
          </a:p>
          <a:p>
            <a:pPr marL="255651" lvl="0" indent="-255651">
              <a:spcAft>
                <a:spcPct val="0"/>
              </a:spcAft>
              <a:buSzPts val="2400"/>
              <a:tabLst/>
            </a:pPr>
            <a:r>
              <a:rPr lang="en-US" kern="1200" dirty="0">
                <a:solidFill>
                  <a:srgbClr val="000000"/>
                </a:solidFill>
                <a:latin typeface="Arial (Body)"/>
              </a:rPr>
              <a:t>Preparing for the Interview</a:t>
            </a:r>
          </a:p>
          <a:p>
            <a:pPr marL="255651" lvl="0" indent="-255651">
              <a:spcAft>
                <a:spcPct val="0"/>
              </a:spcAft>
              <a:buSzPts val="2400"/>
              <a:tabLst/>
            </a:pPr>
            <a:r>
              <a:rPr lang="en-US" kern="1200" dirty="0">
                <a:solidFill>
                  <a:srgbClr val="000000"/>
                </a:solidFill>
                <a:latin typeface="Arial (Body)"/>
              </a:rPr>
              <a:t>Possible Interview Questions</a:t>
            </a:r>
          </a:p>
        </p:txBody>
      </p:sp>
    </p:spTree>
    <p:extLst>
      <p:ext uri="{BB962C8B-B14F-4D97-AF65-F5344CB8AC3E}">
        <p14:creationId xmlns:p14="http://schemas.microsoft.com/office/powerpoint/2010/main" val="1848950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05050"/>
            <a:ext cx="8077200" cy="2247900"/>
          </a:xfrm>
          <a:prstGeom prst="rect">
            <a:avLst/>
          </a:prstGeom>
        </p:spPr>
      </p:pic>
    </p:spTree>
    <p:extLst>
      <p:ext uri="{BB962C8B-B14F-4D97-AF65-F5344CB8AC3E}">
        <p14:creationId xmlns:p14="http://schemas.microsoft.com/office/powerpoint/2010/main" val="4260576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245378" y="4161559"/>
            <a:ext cx="8563062" cy="1571792"/>
          </a:xfrm>
        </p:spPr>
        <p:txBody>
          <a:bodyPr anchor="ctr">
            <a:normAutofit/>
          </a:bodyPr>
          <a:lstStyle/>
          <a:p>
            <a:pPr algn="ctr"/>
            <a:r>
              <a:rPr lang="en-AU" dirty="0" smtClean="0">
                <a:solidFill>
                  <a:schemeClr val="bg1"/>
                </a:solidFill>
                <a:latin typeface="Arial Rounded MT Bold" panose="020F0704030504030204" pitchFamily="34" charset="0"/>
              </a:rPr>
              <a:t>kent.edu.au</a:t>
            </a:r>
            <a:r>
              <a:rPr lang="en-AU" sz="1200" dirty="0">
                <a:solidFill>
                  <a:schemeClr val="bg1"/>
                </a:solidFill>
                <a:latin typeface="Arial Rounded MT Bold" panose="020F0704030504030204" pitchFamily="34" charset="0"/>
              </a:rPr>
              <a:t/>
            </a:r>
            <a:br>
              <a:rPr lang="en-AU" sz="1200" dirty="0">
                <a:solidFill>
                  <a:schemeClr val="bg1"/>
                </a:solidFill>
                <a:latin typeface="Arial Rounded MT Bold" panose="020F0704030504030204" pitchFamily="34" charset="0"/>
              </a:rPr>
            </a:br>
            <a:r>
              <a:rPr lang="en-AU" sz="1200" dirty="0">
                <a:solidFill>
                  <a:schemeClr val="bg1"/>
                </a:solidFill>
                <a:latin typeface="Arial Rounded MT Bold" panose="020F0704030504030204" pitchFamily="34" charset="0"/>
              </a:rPr>
              <a:t/>
            </a:r>
            <a:br>
              <a:rPr lang="en-AU" sz="1200" dirty="0">
                <a:solidFill>
                  <a:schemeClr val="bg1"/>
                </a:solidFill>
                <a:latin typeface="Arial Rounded MT Bold" panose="020F0704030504030204" pitchFamily="34" charset="0"/>
              </a:rPr>
            </a:br>
            <a:r>
              <a:rPr lang="en-AU" sz="1200" dirty="0">
                <a:solidFill>
                  <a:schemeClr val="bg1"/>
                </a:solidFill>
                <a:latin typeface="Arial Rounded MT Bold" panose="020F0704030504030204" pitchFamily="34" charset="0"/>
              </a:rPr>
              <a:t>Kent </a:t>
            </a:r>
            <a:r>
              <a:rPr lang="en-AU" sz="1200" dirty="0">
                <a:solidFill>
                  <a:schemeClr val="bg1"/>
                </a:solidFill>
                <a:latin typeface="Arial Rounded MT Bold" panose="020F0704030504030204" pitchFamily="34" charset="0"/>
              </a:rPr>
              <a:t>Institute </a:t>
            </a:r>
            <a:r>
              <a:rPr lang="en-AU" sz="1200" dirty="0">
                <a:solidFill>
                  <a:schemeClr val="bg1"/>
                </a:solidFill>
                <a:latin typeface="Arial Rounded MT Bold" panose="020F0704030504030204" pitchFamily="34" charset="0"/>
              </a:rPr>
              <a:t>Australia Pty. Ltd.</a:t>
            </a:r>
            <a:br>
              <a:rPr lang="en-AU" sz="1200" dirty="0">
                <a:solidFill>
                  <a:schemeClr val="bg1"/>
                </a:solidFill>
                <a:latin typeface="Arial Rounded MT Bold" panose="020F0704030504030204" pitchFamily="34" charset="0"/>
              </a:rPr>
            </a:br>
            <a:r>
              <a:rPr lang="en-AU" sz="1200" dirty="0">
                <a:solidFill>
                  <a:schemeClr val="bg1"/>
                </a:solidFill>
                <a:latin typeface="Arial Rounded MT Bold" panose="020F0704030504030204" pitchFamily="34" charset="0"/>
              </a:rPr>
              <a:t>ABN </a:t>
            </a:r>
            <a:r>
              <a:rPr lang="en-AU" sz="1200" dirty="0">
                <a:solidFill>
                  <a:schemeClr val="bg1"/>
                </a:solidFill>
                <a:latin typeface="Arial Rounded MT Bold" panose="020F0704030504030204" pitchFamily="34" charset="0"/>
              </a:rPr>
              <a:t>49 003 577 302 </a:t>
            </a:r>
            <a:r>
              <a:rPr lang="en-AU" sz="1200" dirty="0">
                <a:solidFill>
                  <a:schemeClr val="bg1"/>
                </a:solidFill>
                <a:latin typeface="Calibri"/>
              </a:rPr>
              <a:t>●</a:t>
            </a:r>
            <a:r>
              <a:rPr lang="en-AU" sz="1200" dirty="0">
                <a:solidFill>
                  <a:schemeClr val="bg1"/>
                </a:solidFill>
                <a:latin typeface="Arial Rounded MT Bold" panose="020F0704030504030204" pitchFamily="34" charset="0"/>
              </a:rPr>
              <a:t> </a:t>
            </a:r>
            <a:r>
              <a:rPr lang="en-AU" sz="1200" dirty="0">
                <a:solidFill>
                  <a:schemeClr val="bg1"/>
                </a:solidFill>
                <a:latin typeface="Arial Rounded MT Bold" panose="020F0704030504030204" pitchFamily="34" charset="0"/>
              </a:rPr>
              <a:t>CRICOS Code: 00161E </a:t>
            </a:r>
            <a:r>
              <a:rPr lang="en-AU" sz="1200" dirty="0">
                <a:solidFill>
                  <a:schemeClr val="bg1"/>
                </a:solidFill>
                <a:latin typeface="Calibri"/>
              </a:rPr>
              <a:t>●</a:t>
            </a:r>
            <a:r>
              <a:rPr lang="en-AU" sz="1200" dirty="0">
                <a:solidFill>
                  <a:schemeClr val="bg1"/>
                </a:solidFill>
                <a:latin typeface="Arial Rounded MT Bold" panose="020F0704030504030204" pitchFamily="34" charset="0"/>
              </a:rPr>
              <a:t> RTO </a:t>
            </a:r>
            <a:r>
              <a:rPr lang="en-AU" sz="1200" dirty="0">
                <a:solidFill>
                  <a:schemeClr val="bg1"/>
                </a:solidFill>
                <a:latin typeface="Arial Rounded MT Bold" panose="020F0704030504030204" pitchFamily="34" charset="0"/>
              </a:rPr>
              <a:t>Code: </a:t>
            </a:r>
            <a:r>
              <a:rPr lang="en-AU" sz="1200" dirty="0">
                <a:solidFill>
                  <a:schemeClr val="bg1"/>
                </a:solidFill>
                <a:latin typeface="Arial Rounded MT Bold" panose="020F0704030504030204" pitchFamily="34" charset="0"/>
              </a:rPr>
              <a:t>90458 </a:t>
            </a:r>
            <a:r>
              <a:rPr lang="en-AU" sz="1200" dirty="0">
                <a:solidFill>
                  <a:schemeClr val="bg1"/>
                </a:solidFill>
                <a:latin typeface="Calibri"/>
              </a:rPr>
              <a:t>●</a:t>
            </a:r>
            <a:r>
              <a:rPr lang="en-AU" sz="1200" dirty="0">
                <a:solidFill>
                  <a:schemeClr val="bg1"/>
                </a:solidFill>
                <a:latin typeface="Arial Rounded MT Bold" panose="020F0704030504030204" pitchFamily="34" charset="0"/>
              </a:rPr>
              <a:t> </a:t>
            </a:r>
            <a:r>
              <a:rPr lang="en-AU" sz="1200" dirty="0">
                <a:solidFill>
                  <a:schemeClr val="bg1"/>
                </a:solidFill>
                <a:latin typeface="Arial Rounded MT Bold" panose="020F0704030504030204" pitchFamily="34" charset="0"/>
              </a:rPr>
              <a:t>TEQSA Provider Number: </a:t>
            </a:r>
            <a:r>
              <a:rPr lang="en-AU" sz="1200" dirty="0">
                <a:solidFill>
                  <a:schemeClr val="bg1"/>
                </a:solidFill>
                <a:latin typeface="Arial Rounded MT Bold" panose="020F0704030504030204" pitchFamily="34" charset="0"/>
              </a:rPr>
              <a:t>PRV12051</a:t>
            </a:r>
            <a:endParaRPr lang="en-AU" sz="1200" dirty="0">
              <a:solidFill>
                <a:schemeClr val="bg1"/>
              </a:solidFill>
              <a:latin typeface="Arial Rounded MT Bold" panose="020F0704030504030204" pitchFamily="34" charset="0"/>
            </a:endParaRPr>
          </a:p>
        </p:txBody>
      </p:sp>
      <p:sp>
        <p:nvSpPr>
          <p:cNvPr id="14" name="Slide Number Placeholder 13"/>
          <p:cNvSpPr>
            <a:spLocks noGrp="1"/>
          </p:cNvSpPr>
          <p:nvPr>
            <p:ph type="sldNum" sz="quarter"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69A33247-0532-4294-AAF9-44D3CCAEBDA1}" type="slidenum">
              <a:rPr kumimoji="0" lang="en-AU"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49</a:t>
            </a:fld>
            <a:r>
              <a:rPr kumimoji="0" lang="en-AU" sz="900" b="0" i="0" u="none" strike="noStrike" kern="1200" cap="none" spc="0" normalizeH="0" baseline="0" noProof="0" dirty="0">
                <a:ln>
                  <a:noFill/>
                </a:ln>
                <a:solidFill>
                  <a:prstClr val="black">
                    <a:tint val="75000"/>
                  </a:prstClr>
                </a:solidFill>
                <a:effectLst/>
                <a:uLnTx/>
                <a:uFillTx/>
                <a:latin typeface="Calibri"/>
                <a:ea typeface="+mn-ea"/>
                <a:cs typeface="+mn-cs"/>
              </a:rPr>
              <a:t>  </a:t>
            </a:r>
          </a:p>
        </p:txBody>
      </p:sp>
      <p:sp>
        <p:nvSpPr>
          <p:cNvPr id="18" name="Content Placeholder 24"/>
          <p:cNvSpPr txBox="1">
            <a:spLocks/>
          </p:cNvSpPr>
          <p:nvPr/>
        </p:nvSpPr>
        <p:spPr>
          <a:xfrm>
            <a:off x="4686300" y="2340769"/>
            <a:ext cx="3886200" cy="3263504"/>
          </a:xfrm>
          <a:prstGeom prst="rect">
            <a:avLst/>
          </a:prstGeom>
        </p:spPr>
        <p:txBody>
          <a:bodyPr vert="horz" lIns="68580" tIns="34290" rIns="68580" bIns="34290" rtlCol="0">
            <a:no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65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3074" name="Picture 2" descr="C:\Users\Trent\Documents\M&amp;R\Kent Master Logos\KENT LOGO 2015 v2\RGB\JPG\RGB-DarkBLU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836" y="1512922"/>
            <a:ext cx="4177145" cy="251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28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altLang="en-US" sz="3400" kern="1200" dirty="0">
                <a:cs typeface="Times New Roman" panose="02020603050405020304" pitchFamily="18" charset="0"/>
              </a:rPr>
              <a:t>Souq.com: The Amazon of the Middle East Gets Acquired by Amazon</a:t>
            </a:r>
            <a:endParaRPr lang="en-IN" sz="3400" dirty="0"/>
          </a:p>
        </p:txBody>
      </p:sp>
      <p:sp>
        <p:nvSpPr>
          <p:cNvPr id="2" name="Content Placeholder 1"/>
          <p:cNvSpPr>
            <a:spLocks noGrp="1"/>
          </p:cNvSpPr>
          <p:nvPr>
            <p:ph sz="quarter" idx="13"/>
          </p:nvPr>
        </p:nvSpPr>
        <p:spPr>
          <a:xfrm>
            <a:off x="457200" y="1556326"/>
            <a:ext cx="8126083" cy="4434275"/>
          </a:xfrm>
        </p:spPr>
        <p:txBody>
          <a:bodyPr/>
          <a:lstStyle/>
          <a:p>
            <a:pPr marL="255651" lvl="0" indent="-255651">
              <a:spcAft>
                <a:spcPct val="0"/>
              </a:spcAft>
              <a:buSzPts val="2400"/>
              <a:tabLst/>
            </a:pPr>
            <a:r>
              <a:rPr lang="en-US" kern="1200" dirty="0">
                <a:solidFill>
                  <a:srgbClr val="000000"/>
                </a:solidFill>
                <a:latin typeface="Arial (Body)"/>
              </a:rPr>
              <a:t>Class Discussion</a:t>
            </a:r>
          </a:p>
          <a:p>
            <a:pPr marL="741553" lvl="1" indent="-284353">
              <a:spcAft>
                <a:spcPct val="0"/>
              </a:spcAft>
              <a:buSzPts val="2400"/>
              <a:defRPr/>
            </a:pPr>
            <a:r>
              <a:rPr lang="en-US" kern="1200" dirty="0">
                <a:solidFill>
                  <a:srgbClr val="000000"/>
                </a:solidFill>
                <a:latin typeface="Arial (Body)"/>
              </a:rPr>
              <a:t>Why is selling (or buying) over the Internet difficult?</a:t>
            </a:r>
          </a:p>
          <a:p>
            <a:pPr marL="741553" lvl="1" indent="-284353">
              <a:spcAft>
                <a:spcPct val="0"/>
              </a:spcAft>
              <a:buSzPts val="2400"/>
              <a:defRPr/>
            </a:pPr>
            <a:r>
              <a:rPr lang="en-US" kern="1200" dirty="0">
                <a:solidFill>
                  <a:srgbClr val="000000"/>
                </a:solidFill>
                <a:latin typeface="Arial (Body)"/>
              </a:rPr>
              <a:t>How has Souq.com built its supply chain to keep costs low?</a:t>
            </a:r>
          </a:p>
          <a:p>
            <a:pPr marL="741553" lvl="1" indent="-284353">
              <a:spcAft>
                <a:spcPct val="0"/>
              </a:spcAft>
              <a:buSzPts val="2400"/>
              <a:defRPr/>
            </a:pPr>
            <a:r>
              <a:rPr lang="en-US" kern="1200" dirty="0">
                <a:solidFill>
                  <a:srgbClr val="000000"/>
                </a:solidFill>
                <a:latin typeface="Arial (Body)"/>
              </a:rPr>
              <a:t>How has Souq.com reduced consumer anxiety over online purchases?</a:t>
            </a:r>
          </a:p>
          <a:p>
            <a:pPr marL="741553" lvl="1" indent="-284353">
              <a:spcAft>
                <a:spcPct val="0"/>
              </a:spcAft>
              <a:buSzPts val="2400"/>
              <a:defRPr/>
            </a:pPr>
            <a:r>
              <a:rPr lang="en-US" kern="1200" dirty="0">
                <a:solidFill>
                  <a:srgbClr val="000000"/>
                </a:solidFill>
                <a:latin typeface="Arial (Body)"/>
              </a:rPr>
              <a:t>What are some vulnerabilities facing Souq.com?</a:t>
            </a:r>
          </a:p>
          <a:p>
            <a:pPr marL="741553" lvl="1" indent="-284353">
              <a:spcAft>
                <a:spcPct val="0"/>
              </a:spcAft>
              <a:buSzPts val="2400"/>
              <a:defRPr/>
            </a:pPr>
            <a:r>
              <a:rPr lang="en-US" kern="1200" dirty="0">
                <a:solidFill>
                  <a:srgbClr val="000000"/>
                </a:solidFill>
                <a:latin typeface="Arial (Body)"/>
              </a:rPr>
              <a:t>Would you buy anything expensive via Souq.com?</a:t>
            </a:r>
          </a:p>
        </p:txBody>
      </p:sp>
    </p:spTree>
    <p:extLst>
      <p:ext uri="{BB962C8B-B14F-4D97-AF65-F5344CB8AC3E}">
        <p14:creationId xmlns:p14="http://schemas.microsoft.com/office/powerpoint/2010/main" val="300571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kern="1200" dirty="0">
                <a:cs typeface="Times New Roman" panose="02020603050405020304" pitchFamily="18" charset="0"/>
              </a:rPr>
              <a:t>What’s New in Online Retail</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Retail mobile e-commerce exploding</a:t>
            </a:r>
          </a:p>
          <a:p>
            <a:pPr marL="255651" lvl="0" indent="-255651">
              <a:spcAft>
                <a:spcPct val="0"/>
              </a:spcAft>
              <a:buSzPts val="2400"/>
              <a:tabLst/>
            </a:pPr>
            <a:r>
              <a:rPr lang="en-US" kern="1200" dirty="0">
                <a:solidFill>
                  <a:srgbClr val="000000"/>
                </a:solidFill>
                <a:latin typeface="Arial (Body)"/>
              </a:rPr>
              <a:t>Social networks experiment with social e-commerce</a:t>
            </a:r>
          </a:p>
          <a:p>
            <a:pPr marL="255651" lvl="0" indent="-255651">
              <a:spcAft>
                <a:spcPct val="0"/>
              </a:spcAft>
              <a:buSzPts val="2400"/>
              <a:tabLst/>
            </a:pPr>
            <a:r>
              <a:rPr lang="en-US" kern="1200" dirty="0">
                <a:solidFill>
                  <a:srgbClr val="000000"/>
                </a:solidFill>
                <a:latin typeface="Arial (Body)"/>
              </a:rPr>
              <a:t>Local e-commerce skyrockets to around $80 billion</a:t>
            </a:r>
          </a:p>
          <a:p>
            <a:pPr marL="255651" lvl="0" indent="-255651">
              <a:spcAft>
                <a:spcPct val="0"/>
              </a:spcAft>
              <a:buSzPts val="2400"/>
              <a:tabLst/>
            </a:pPr>
            <a:r>
              <a:rPr lang="en-US" kern="1200" dirty="0">
                <a:solidFill>
                  <a:srgbClr val="000000"/>
                </a:solidFill>
                <a:latin typeface="Arial (Body)"/>
              </a:rPr>
              <a:t>Online retail still the fastest growing retail channel</a:t>
            </a:r>
          </a:p>
          <a:p>
            <a:pPr marL="255651" lvl="0" indent="-255651">
              <a:spcAft>
                <a:spcPct val="0"/>
              </a:spcAft>
              <a:buSzPts val="2400"/>
              <a:tabLst/>
            </a:pPr>
            <a:r>
              <a:rPr lang="en-US" kern="1200" dirty="0">
                <a:solidFill>
                  <a:srgbClr val="000000"/>
                </a:solidFill>
                <a:latin typeface="Arial (Body)"/>
              </a:rPr>
              <a:t>Selection of goods increases, includes luxury goods</a:t>
            </a:r>
          </a:p>
          <a:p>
            <a:pPr marL="255651" lvl="0" indent="-255651">
              <a:spcAft>
                <a:spcPct val="0"/>
              </a:spcAft>
              <a:buSzPts val="2400"/>
              <a:tabLst/>
            </a:pPr>
            <a:r>
              <a:rPr lang="en-US" kern="1200" dirty="0">
                <a:solidFill>
                  <a:srgbClr val="000000"/>
                </a:solidFill>
                <a:latin typeface="Arial (Body)"/>
              </a:rPr>
              <a:t>Specialty retail sites show rapid growth</a:t>
            </a:r>
          </a:p>
          <a:p>
            <a:pPr marL="255651" lvl="0" indent="-255651">
              <a:spcAft>
                <a:spcPct val="0"/>
              </a:spcAft>
              <a:buSzPts val="2400"/>
              <a:tabLst/>
            </a:pPr>
            <a:r>
              <a:rPr lang="en-US" kern="1200" dirty="0">
                <a:solidFill>
                  <a:srgbClr val="000000"/>
                </a:solidFill>
                <a:latin typeface="Arial (Body)"/>
              </a:rPr>
              <a:t>New subscription-based model for online retailing</a:t>
            </a:r>
          </a:p>
          <a:p>
            <a:pPr marL="255651" lvl="0" indent="-255651">
              <a:spcAft>
                <a:spcPct val="0"/>
              </a:spcAft>
              <a:buSzPts val="2400"/>
              <a:tabLst/>
            </a:pPr>
            <a:r>
              <a:rPr lang="en-US" kern="1200" dirty="0">
                <a:solidFill>
                  <a:srgbClr val="000000"/>
                </a:solidFill>
                <a:latin typeface="Arial (Body)"/>
              </a:rPr>
              <a:t>Big data used for predictive marketing</a:t>
            </a:r>
          </a:p>
        </p:txBody>
      </p:sp>
    </p:spTree>
    <p:extLst>
      <p:ext uri="{BB962C8B-B14F-4D97-AF65-F5344CB8AC3E}">
        <p14:creationId xmlns:p14="http://schemas.microsoft.com/office/powerpoint/2010/main" val="1403541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The Online Retail Sector</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rPr>
              <a:t>Most important theme in online retailing is effort to integrate online and offline operations</a:t>
            </a:r>
          </a:p>
          <a:p>
            <a:pPr marL="255651" lvl="0" indent="-255651">
              <a:spcAft>
                <a:spcPct val="0"/>
              </a:spcAft>
              <a:buSzPts val="2400"/>
              <a:tabLst/>
            </a:pPr>
            <a:r>
              <a:rPr lang="en-US" dirty="0"/>
              <a:t>$20.4 </a:t>
            </a:r>
            <a:r>
              <a:rPr lang="en-US" kern="1200" dirty="0">
                <a:solidFill>
                  <a:srgbClr val="000000"/>
                </a:solidFill>
              </a:rPr>
              <a:t>trillion U.S. economy</a:t>
            </a:r>
          </a:p>
          <a:p>
            <a:pPr marL="255651" lvl="0" indent="-255651">
              <a:spcAft>
                <a:spcPct val="0"/>
              </a:spcAft>
              <a:buSzPts val="2400"/>
              <a:tabLst/>
            </a:pPr>
            <a:r>
              <a:rPr lang="en-US" kern="1200" dirty="0">
                <a:solidFill>
                  <a:srgbClr val="000000"/>
                </a:solidFill>
              </a:rPr>
              <a:t>U.S. retail market</a:t>
            </a:r>
          </a:p>
          <a:p>
            <a:pPr marL="741553" lvl="1" indent="-284353">
              <a:spcAft>
                <a:spcPct val="0"/>
              </a:spcAft>
              <a:buSzPts val="2400"/>
            </a:pPr>
            <a:r>
              <a:rPr lang="en-US" kern="1200" dirty="0">
                <a:solidFill>
                  <a:srgbClr val="000000"/>
                </a:solidFill>
              </a:rPr>
              <a:t>Personal consumption of goods and services accounts for $13.9 trillion (about 69%) of total gross domestic product (G</a:t>
            </a:r>
            <a:r>
              <a:rPr lang="en-US" sz="100" kern="1200" dirty="0">
                <a:solidFill>
                  <a:srgbClr val="000000"/>
                </a:solidFill>
              </a:rPr>
              <a:t> </a:t>
            </a:r>
            <a:r>
              <a:rPr lang="en-US" kern="1200" dirty="0">
                <a:solidFill>
                  <a:srgbClr val="000000"/>
                </a:solidFill>
              </a:rPr>
              <a:t>D</a:t>
            </a:r>
            <a:r>
              <a:rPr lang="en-US" sz="100" kern="1200" dirty="0">
                <a:solidFill>
                  <a:srgbClr val="000000"/>
                </a:solidFill>
              </a:rPr>
              <a:t> </a:t>
            </a:r>
            <a:r>
              <a:rPr lang="en-US" kern="1200" dirty="0">
                <a:solidFill>
                  <a:srgbClr val="000000"/>
                </a:solidFill>
              </a:rPr>
              <a:t>P)</a:t>
            </a:r>
          </a:p>
        </p:txBody>
      </p:sp>
    </p:spTree>
    <p:extLst>
      <p:ext uri="{BB962C8B-B14F-4D97-AF65-F5344CB8AC3E}">
        <p14:creationId xmlns:p14="http://schemas.microsoft.com/office/powerpoint/2010/main" val="161417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cs typeface="Times New Roman" panose="02020603050405020304" pitchFamily="18" charset="0"/>
              </a:rPr>
              <a:t>The Retail Industry</a:t>
            </a:r>
            <a:endParaRPr lang="en-IN" dirty="0"/>
          </a:p>
        </p:txBody>
      </p:sp>
      <p:sp>
        <p:nvSpPr>
          <p:cNvPr id="3" name="Content Placeholder 2"/>
          <p:cNvSpPr>
            <a:spLocks noGrp="1"/>
          </p:cNvSpPr>
          <p:nvPr>
            <p:ph sz="quarter" idx="13"/>
          </p:nvPr>
        </p:nvSpPr>
        <p:spPr/>
        <p:txBody>
          <a:bodyPr/>
          <a:lstStyle/>
          <a:p>
            <a:pPr marL="255651" lvl="0" indent="-255651">
              <a:spcAft>
                <a:spcPct val="0"/>
              </a:spcAft>
              <a:buSzPts val="2400"/>
              <a:tabLst/>
            </a:pPr>
            <a:r>
              <a:rPr lang="en-US" kern="1200" dirty="0">
                <a:solidFill>
                  <a:srgbClr val="000000"/>
                </a:solidFill>
                <a:latin typeface="Arial (Body)"/>
              </a:rPr>
              <a:t>7 segments (clothing, durable goods, etc.)</a:t>
            </a:r>
          </a:p>
          <a:p>
            <a:pPr marL="741553" lvl="1" indent="-284353">
              <a:spcAft>
                <a:spcPct val="0"/>
              </a:spcAft>
              <a:buSzPts val="2400"/>
            </a:pPr>
            <a:r>
              <a:rPr lang="en-US" kern="1200" dirty="0">
                <a:solidFill>
                  <a:srgbClr val="000000"/>
                </a:solidFill>
                <a:latin typeface="Arial (Body)"/>
              </a:rPr>
              <a:t>For each, uses of Internet may differ</a:t>
            </a:r>
          </a:p>
          <a:p>
            <a:pPr marL="1144778" lvl="2" indent="-230378">
              <a:spcAft>
                <a:spcPct val="0"/>
              </a:spcAft>
              <a:buSzPts val="2400"/>
            </a:pPr>
            <a:r>
              <a:rPr lang="en-US" kern="1200" dirty="0">
                <a:solidFill>
                  <a:srgbClr val="000000"/>
                </a:solidFill>
                <a:latin typeface="Arial (Body)"/>
              </a:rPr>
              <a:t>Information v</a:t>
            </a:r>
            <a:r>
              <a:rPr lang="en-US" sz="100" kern="1200" dirty="0">
                <a:solidFill>
                  <a:schemeClr val="bg1"/>
                </a:solidFill>
                <a:latin typeface="Arial (Body)"/>
              </a:rPr>
              <a:t>ersu</a:t>
            </a:r>
            <a:r>
              <a:rPr lang="en-US" kern="1200" dirty="0">
                <a:solidFill>
                  <a:srgbClr val="000000"/>
                </a:solidFill>
                <a:latin typeface="Arial (Body)"/>
              </a:rPr>
              <a:t>s direct purchasing</a:t>
            </a:r>
          </a:p>
          <a:p>
            <a:pPr marL="255651" lvl="0" indent="-255651">
              <a:spcAft>
                <a:spcPct val="0"/>
              </a:spcAft>
              <a:buSzPts val="2400"/>
              <a:tabLst/>
            </a:pPr>
            <a:r>
              <a:rPr lang="en-US" kern="1200" dirty="0">
                <a:solidFill>
                  <a:srgbClr val="000000"/>
                </a:solidFill>
                <a:latin typeface="Arial (Body)"/>
              </a:rPr>
              <a:t>Mail order/telephone order (M</a:t>
            </a:r>
            <a:r>
              <a:rPr lang="en-US" sz="100" kern="1200" dirty="0">
                <a:solidFill>
                  <a:srgbClr val="000000"/>
                </a:solidFill>
                <a:latin typeface="Arial (Body)"/>
              </a:rPr>
              <a:t> </a:t>
            </a:r>
            <a:r>
              <a:rPr lang="en-US" kern="1200" dirty="0">
                <a:solidFill>
                  <a:srgbClr val="000000"/>
                </a:solidFill>
                <a:latin typeface="Arial (Body)"/>
              </a:rPr>
              <a:t>O</a:t>
            </a:r>
            <a:r>
              <a:rPr lang="en-US" sz="100" kern="1200" dirty="0">
                <a:solidFill>
                  <a:srgbClr val="000000"/>
                </a:solidFill>
                <a:latin typeface="Arial (Body)"/>
              </a:rPr>
              <a:t> </a:t>
            </a:r>
            <a:r>
              <a:rPr lang="en-US" kern="1200" dirty="0">
                <a:solidFill>
                  <a:srgbClr val="000000"/>
                </a:solidFill>
                <a:latin typeface="Arial (Body)"/>
              </a:rPr>
              <a:t>T</a:t>
            </a:r>
            <a:r>
              <a:rPr lang="en-US" sz="100" kern="1200" dirty="0">
                <a:solidFill>
                  <a:srgbClr val="000000"/>
                </a:solidFill>
                <a:latin typeface="Arial (Body)"/>
              </a:rPr>
              <a:t> </a:t>
            </a:r>
            <a:r>
              <a:rPr lang="en-US" kern="1200" dirty="0">
                <a:solidFill>
                  <a:srgbClr val="000000"/>
                </a:solidFill>
                <a:latin typeface="Arial (Body)"/>
              </a:rPr>
              <a:t>O) sector</a:t>
            </a:r>
          </a:p>
          <a:p>
            <a:pPr marL="741553" lvl="1" indent="-284353">
              <a:spcAft>
                <a:spcPct val="0"/>
              </a:spcAft>
              <a:buSzPts val="2400"/>
            </a:pPr>
            <a:r>
              <a:rPr lang="en-US" kern="1200" dirty="0">
                <a:solidFill>
                  <a:srgbClr val="000000"/>
                </a:solidFill>
                <a:latin typeface="Arial (Body)"/>
              </a:rPr>
              <a:t>Most similar to online retail sector</a:t>
            </a:r>
          </a:p>
          <a:p>
            <a:pPr marL="741553" lvl="1" indent="-284353">
              <a:spcAft>
                <a:spcPct val="0"/>
              </a:spcAft>
              <a:buSzPts val="2400"/>
            </a:pPr>
            <a:r>
              <a:rPr lang="en-US" kern="1200" dirty="0">
                <a:solidFill>
                  <a:srgbClr val="000000"/>
                </a:solidFill>
                <a:latin typeface="Arial (Body)"/>
              </a:rPr>
              <a:t>Sophisticated order entry, delivery, inventory control systems</a:t>
            </a:r>
          </a:p>
        </p:txBody>
      </p:sp>
    </p:spTree>
    <p:extLst>
      <p:ext uri="{BB962C8B-B14F-4D97-AF65-F5344CB8AC3E}">
        <p14:creationId xmlns:p14="http://schemas.microsoft.com/office/powerpoint/2010/main" val="287421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kern="1200" dirty="0">
                <a:cs typeface="Times New Roman" panose="02020603050405020304" pitchFamily="18" charset="0"/>
              </a:rPr>
              <a:t>Figure </a:t>
            </a:r>
            <a:r>
              <a:rPr lang="en-IN" sz="3400" kern="1200" dirty="0" smtClean="0">
                <a:cs typeface="Times New Roman" panose="02020603050405020304" pitchFamily="18" charset="0"/>
              </a:rPr>
              <a:t>11.1 </a:t>
            </a:r>
            <a:r>
              <a:rPr lang="en-IN" sz="3400" kern="1200" dirty="0">
                <a:cs typeface="Times New Roman" panose="02020603050405020304" pitchFamily="18" charset="0"/>
              </a:rPr>
              <a:t>Composition of the U.S. Retail Industry</a:t>
            </a:r>
            <a:endParaRPr lang="en-IN" sz="3400" dirty="0"/>
          </a:p>
        </p:txBody>
      </p:sp>
      <p:pic>
        <p:nvPicPr>
          <p:cNvPr id="5" name="Picture 4" descr="The 7 major segments of the retail industry are general merchandise, specialty stores, MOTO, food and beverage, consumer durables, gasoline and fuel, and online retai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386" y="1769731"/>
            <a:ext cx="6529227" cy="4100074"/>
          </a:xfrm>
          <a:prstGeom prst="rect">
            <a:avLst/>
          </a:prstGeom>
        </p:spPr>
      </p:pic>
    </p:spTree>
    <p:extLst>
      <p:ext uri="{BB962C8B-B14F-4D97-AF65-F5344CB8AC3E}">
        <p14:creationId xmlns:p14="http://schemas.microsoft.com/office/powerpoint/2010/main" val="1817022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10361</TotalTime>
  <Words>3039</Words>
  <Application>Microsoft Office PowerPoint</Application>
  <PresentationFormat>On-screen Show (4:3)</PresentationFormat>
  <Paragraphs>394</Paragraphs>
  <Slides>49</Slides>
  <Notes>49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49</vt:i4>
      </vt:variant>
    </vt:vector>
  </HeadingPairs>
  <TitlesOfParts>
    <vt:vector size="64" baseType="lpstr">
      <vt:lpstr>ＭＳ Ｐゴシック</vt:lpstr>
      <vt:lpstr>Arial</vt:lpstr>
      <vt:lpstr>Arial (Body)</vt:lpstr>
      <vt:lpstr>Arial (Headings)</vt:lpstr>
      <vt:lpstr>Arial Rounded MT Bold</vt:lpstr>
      <vt:lpstr>Calibri</vt:lpstr>
      <vt:lpstr>Calibri Light</vt:lpstr>
      <vt:lpstr>Noto Sans Symbols</vt:lpstr>
      <vt:lpstr>Segoe UI Symbol</vt:lpstr>
      <vt:lpstr>Times New Roman</vt:lpstr>
      <vt:lpstr>Verdana</vt:lpstr>
      <vt:lpstr>Kent Powerpoint Template (final)</vt:lpstr>
      <vt:lpstr>1_Kent Powerpoint Template (final)</vt:lpstr>
      <vt:lpstr>2_Kent Powerpoint Template (final)</vt:lpstr>
      <vt:lpstr>3_Kent Powerpoint Template (final)</vt:lpstr>
      <vt:lpstr>PowerPoint Presentation</vt:lpstr>
      <vt:lpstr>Resource Material</vt:lpstr>
      <vt:lpstr>E-commerce 2019: Business. Technology. Society.</vt:lpstr>
      <vt:lpstr>Learning Objectives</vt:lpstr>
      <vt:lpstr>Souq.com: The Amazon of the Middle East Gets Acquired by Amazon</vt:lpstr>
      <vt:lpstr>What’s New in Online Retail</vt:lpstr>
      <vt:lpstr>The Online Retail Sector</vt:lpstr>
      <vt:lpstr>The Retail Industry</vt:lpstr>
      <vt:lpstr>Figure 11.1 Composition of the U.S. Retail Industry</vt:lpstr>
      <vt:lpstr>E-commerce Retail: The Vision</vt:lpstr>
      <vt:lpstr>The Online Retail Sector Today (1 of 2)</vt:lpstr>
      <vt:lpstr>The Online Retail Sector Today (2 of 2)</vt:lpstr>
      <vt:lpstr>Figure 11.2 Online Retail Revenues by Category, 2017</vt:lpstr>
      <vt:lpstr>Figure 11.3 The Growth of Online Retail in the United States</vt:lpstr>
      <vt:lpstr>Analyzing the Viability of Online Firms</vt:lpstr>
      <vt:lpstr>Strategic Analysis Factors (1 of 2)</vt:lpstr>
      <vt:lpstr>Strategic Analysis Factors (2 of 2)</vt:lpstr>
      <vt:lpstr>Financial Analysis Factors (1 of 2)</vt:lpstr>
      <vt:lpstr>Financial Analysis Factors (2 of 2)</vt:lpstr>
      <vt:lpstr>E-commerce in Action: Amazon (1 of 3)</vt:lpstr>
      <vt:lpstr>E-commerce in Action: Amazon (2 of 3)</vt:lpstr>
      <vt:lpstr>E-commerce in Action: Amazon (3 of 3)</vt:lpstr>
      <vt:lpstr>E-Tailing Business Models</vt:lpstr>
      <vt:lpstr>Figure 11.4 Share of Online Retail Sales by Type of Company</vt:lpstr>
      <vt:lpstr>Common Themes in Online Retailing</vt:lpstr>
      <vt:lpstr>Insight on Technology: Big Data and Predictive Marketing</vt:lpstr>
      <vt:lpstr>The Service Sector: Offline and Online</vt:lpstr>
      <vt:lpstr>Service Industries</vt:lpstr>
      <vt:lpstr>Online Financial Services</vt:lpstr>
      <vt:lpstr>Online Banking and Brokerage</vt:lpstr>
      <vt:lpstr>Multi-Channel versus Pure Online Financial Service Firms</vt:lpstr>
      <vt:lpstr>Financial Portals and Account Aggregators</vt:lpstr>
      <vt:lpstr>Online Mortgage and Lending Services</vt:lpstr>
      <vt:lpstr>Online Insurance Services</vt:lpstr>
      <vt:lpstr>Online Real Estate Services</vt:lpstr>
      <vt:lpstr>Online Travel Services (1 of 2)</vt:lpstr>
      <vt:lpstr>Online Travel Services (2 of 2)</vt:lpstr>
      <vt:lpstr>Figure 11.5 Online Travel Services Revenues</vt:lpstr>
      <vt:lpstr>The Online Travel Market</vt:lpstr>
      <vt:lpstr>Online Travel Industry Dynamics</vt:lpstr>
      <vt:lpstr>Insight on Society: Phony Reviews</vt:lpstr>
      <vt:lpstr>Online Career Services</vt:lpstr>
      <vt:lpstr>It’s Just Information: The Ideal Web Business?</vt:lpstr>
      <vt:lpstr>Online Recruitment Industry Trends</vt:lpstr>
      <vt:lpstr>On-Demand Service Companies</vt:lpstr>
      <vt:lpstr>Insight on Business: Food Delivery on Demand in the Middle East</vt:lpstr>
      <vt:lpstr>Careers in E-commerce</vt:lpstr>
      <vt:lpstr>Copyright</vt:lpstr>
      <vt:lpstr>kent.edu.au  Kent Institute Australia Pty. Ltd. ABN 49 003 577 302 ● CRICOS Code: 00161E ● RTO Code: 90458 ● TEQSA Provider Number: PRV12051</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2019: Business. Technology. Society. Fifteenth Edition, Chapter 9, Online Retail and Services</dc:title>
  <dc:subject>Business</dc:subject>
  <dc:creator>Laudon/Traver</dc:creator>
  <cp:keywords>E-commerce 2019</cp:keywords>
  <cp:lastModifiedBy>Syed</cp:lastModifiedBy>
  <cp:revision>1324</cp:revision>
  <dcterms:modified xsi:type="dcterms:W3CDTF">2020-11-04T00:52:28Z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